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8" r:id="rId2"/>
    <p:sldId id="269" r:id="rId3"/>
    <p:sldId id="264" r:id="rId4"/>
    <p:sldId id="271" r:id="rId5"/>
    <p:sldId id="270" r:id="rId6"/>
    <p:sldId id="272" r:id="rId7"/>
    <p:sldId id="257" r:id="rId8"/>
    <p:sldId id="277" r:id="rId9"/>
    <p:sldId id="260" r:id="rId10"/>
    <p:sldId id="273" r:id="rId11"/>
    <p:sldId id="274" r:id="rId12"/>
    <p:sldId id="265" r:id="rId13"/>
    <p:sldId id="275" r:id="rId14"/>
    <p:sldId id="266" r:id="rId15"/>
    <p:sldId id="258" r:id="rId16"/>
    <p:sldId id="278" r:id="rId17"/>
    <p:sldId id="279" r:id="rId18"/>
    <p:sldId id="280" r:id="rId19"/>
    <p:sldId id="287" r:id="rId20"/>
    <p:sldId id="285" r:id="rId21"/>
    <p:sldId id="281" r:id="rId22"/>
    <p:sldId id="282" r:id="rId23"/>
    <p:sldId id="283" r:id="rId24"/>
    <p:sldId id="284" r:id="rId25"/>
    <p:sldId id="288" r:id="rId26"/>
    <p:sldId id="28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28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FEB58-173C-4A7D-92F9-6AE1A59C823A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A92D5-8D30-49F6-AE14-1F801DF52C7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b="1"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b="1"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b="1"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b="1"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 b="1">
                <a:solidFill>
                  <a:schemeClr val="tx1"/>
                </a:solidFill>
                <a:latin typeface="Arial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b="1">
                <a:solidFill>
                  <a:schemeClr val="tx1"/>
                </a:solidFill>
                <a:latin typeface="Arial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b="1">
                <a:solidFill>
                  <a:schemeClr val="tx1"/>
                </a:solidFill>
                <a:latin typeface="Arial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b="1">
                <a:solidFill>
                  <a:schemeClr val="tx1"/>
                </a:solidFill>
                <a:latin typeface="Arial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80A8FCE8-EF5D-4844-8CD8-6BA9440F873D}" type="slidenum">
              <a:rPr lang="ru-RU" b="0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11</a:t>
            </a:fld>
            <a:endParaRPr lang="ru-RU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1379" name="Text Box 1"/>
          <p:cNvSpPr txBox="1">
            <a:spLocks noChangeArrowheads="1"/>
          </p:cNvSpPr>
          <p:nvPr/>
        </p:nvSpPr>
        <p:spPr bwMode="auto">
          <a:xfrm>
            <a:off x="3882647" y="8686460"/>
            <a:ext cx="2973913" cy="45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buClrTx/>
              <a:buFontTx/>
              <a:buNone/>
            </a:pPr>
            <a:fld id="{BC4D3BED-7761-4E78-A321-8CD1BAAC2B41}" type="slidenum">
              <a:rPr lang="ru-RU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ClrTx/>
                <a:buFontTx/>
                <a:buNone/>
              </a:pPr>
              <a:t>11</a:t>
            </a:fld>
            <a:endParaRPr 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13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882647" y="8686460"/>
            <a:ext cx="2973913" cy="45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b="1"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b="1"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b="1"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b="1"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/>
            <a:fld id="{43E0E282-984B-4534-8E48-36B59BB06E68}" type="slidenum">
              <a:rPr lang="ru-RU" sz="1200" b="0">
                <a:solidFill>
                  <a:srgbClr val="000000"/>
                </a:solidFill>
                <a:latin typeface="Times New Roman" pitchFamily="18" charset="0"/>
              </a:rPr>
              <a:pPr algn="r" eaLnBrk="1"/>
              <a:t>13</a:t>
            </a:fld>
            <a:endParaRPr lang="ru-RU" sz="1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403" name="Text Box 1"/>
          <p:cNvSpPr txBox="1">
            <a:spLocks noChangeArrowheads="1"/>
          </p:cNvSpPr>
          <p:nvPr/>
        </p:nvSpPr>
        <p:spPr bwMode="auto">
          <a:xfrm>
            <a:off x="3882647" y="8686460"/>
            <a:ext cx="2973913" cy="45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buClrTx/>
              <a:buFontTx/>
              <a:buNone/>
            </a:pPr>
            <a:fld id="{E5C464FF-8678-48CB-A63A-8EF4F0D45F1F}" type="slidenum">
              <a:rPr lang="ru-RU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ClrTx/>
                <a:buFontTx/>
                <a:buNone/>
              </a:pPr>
              <a:t>13</a:t>
            </a:fld>
            <a:endParaRPr 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EFC6A-CC84-4EDF-9124-28152DFC7F4B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39F3-4EB5-4438-8F0D-5ABB67DC5C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EFC6A-CC84-4EDF-9124-28152DFC7F4B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39F3-4EB5-4438-8F0D-5ABB67DC5C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EFC6A-CC84-4EDF-9124-28152DFC7F4B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39F3-4EB5-4438-8F0D-5ABB67DC5C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EFC6A-CC84-4EDF-9124-28152DFC7F4B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39F3-4EB5-4438-8F0D-5ABB67DC5C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EFC6A-CC84-4EDF-9124-28152DFC7F4B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39F3-4EB5-4438-8F0D-5ABB67DC5C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EFC6A-CC84-4EDF-9124-28152DFC7F4B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39F3-4EB5-4438-8F0D-5ABB67DC5C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EFC6A-CC84-4EDF-9124-28152DFC7F4B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39F3-4EB5-4438-8F0D-5ABB67DC5C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EFC6A-CC84-4EDF-9124-28152DFC7F4B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39F3-4EB5-4438-8F0D-5ABB67DC5C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EFC6A-CC84-4EDF-9124-28152DFC7F4B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39F3-4EB5-4438-8F0D-5ABB67DC5C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EFC6A-CC84-4EDF-9124-28152DFC7F4B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39F3-4EB5-4438-8F0D-5ABB67DC5C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EFC6A-CC84-4EDF-9124-28152DFC7F4B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C39F3-4EB5-4438-8F0D-5ABB67DC5C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EFC6A-CC84-4EDF-9124-28152DFC7F4B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C39F3-4EB5-4438-8F0D-5ABB67DC5C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Annelida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08920"/>
            <a:ext cx="8229600" cy="1143000"/>
          </a:xfrm>
        </p:spPr>
        <p:txBody>
          <a:bodyPr/>
          <a:lstStyle/>
          <a:p>
            <a:r>
              <a:rPr lang="en-US" dirty="0" err="1" smtClean="0"/>
              <a:t>Arthropoda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233" t="45238"/>
          <a:stretch>
            <a:fillRect/>
          </a:stretch>
        </p:blipFill>
        <p:spPr bwMode="auto">
          <a:xfrm>
            <a:off x="251520" y="980728"/>
            <a:ext cx="3816424" cy="53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0" y="0"/>
            <a:ext cx="5004048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188" rIns="81639" bIns="4082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ru-RU" b="0" dirty="0" smtClean="0">
                <a:solidFill>
                  <a:srgbClr val="000000"/>
                </a:solidFill>
              </a:rPr>
              <a:t>Класс </a:t>
            </a:r>
            <a:r>
              <a:rPr lang="ru-RU" b="0" dirty="0" err="1" smtClean="0">
                <a:solidFill>
                  <a:srgbClr val="000000"/>
                </a:solidFill>
              </a:rPr>
              <a:t>Crustacea</a:t>
            </a:r>
            <a:r>
              <a:rPr lang="en-US" b="0" dirty="0" smtClean="0">
                <a:solidFill>
                  <a:srgbClr val="000000"/>
                </a:solidFill>
              </a:rPr>
              <a:t> </a:t>
            </a:r>
            <a:r>
              <a:rPr lang="ru-RU" b="0" dirty="0" smtClean="0">
                <a:solidFill>
                  <a:srgbClr val="000000"/>
                </a:solidFill>
              </a:rPr>
              <a:t>(Ракообразные)</a:t>
            </a:r>
            <a:endParaRPr lang="ru-RU" b="0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ru-RU" b="0" dirty="0">
                <a:solidFill>
                  <a:srgbClr val="000000"/>
                </a:solidFill>
              </a:rPr>
              <a:t>    Подкласс </a:t>
            </a:r>
            <a:r>
              <a:rPr lang="ru-RU" b="0" dirty="0" err="1" smtClean="0">
                <a:solidFill>
                  <a:srgbClr val="000000"/>
                </a:solidFill>
              </a:rPr>
              <a:t>Malacostraca</a:t>
            </a:r>
            <a:r>
              <a:rPr lang="ru-RU" b="0" dirty="0" smtClean="0">
                <a:solidFill>
                  <a:srgbClr val="000000"/>
                </a:solidFill>
              </a:rPr>
              <a:t> (Высшие раки)</a:t>
            </a:r>
            <a:endParaRPr lang="ru-RU" b="0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ru-RU" b="0" dirty="0">
                <a:solidFill>
                  <a:srgbClr val="000000"/>
                </a:solidFill>
              </a:rPr>
              <a:t>      Отряд </a:t>
            </a:r>
            <a:r>
              <a:rPr lang="ru-RU" b="0" dirty="0" err="1" smtClean="0">
                <a:solidFill>
                  <a:srgbClr val="000000"/>
                </a:solidFill>
              </a:rPr>
              <a:t>Decapoda</a:t>
            </a:r>
            <a:r>
              <a:rPr lang="ru-RU" b="0" dirty="0" smtClean="0">
                <a:solidFill>
                  <a:srgbClr val="000000"/>
                </a:solidFill>
              </a:rPr>
              <a:t> (Десятиногие)</a:t>
            </a:r>
            <a:endParaRPr lang="ru-RU" b="0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ru-RU" b="0" dirty="0">
                <a:solidFill>
                  <a:srgbClr val="000000"/>
                </a:solidFill>
              </a:rPr>
              <a:t>        Семейство </a:t>
            </a:r>
            <a:r>
              <a:rPr lang="ru-RU" b="0" dirty="0" err="1" smtClean="0">
                <a:solidFill>
                  <a:srgbClr val="000000"/>
                </a:solidFill>
              </a:rPr>
              <a:t>Astacidae</a:t>
            </a:r>
            <a:r>
              <a:rPr lang="ru-RU" b="0" dirty="0" smtClean="0">
                <a:solidFill>
                  <a:srgbClr val="000000"/>
                </a:solidFill>
              </a:rPr>
              <a:t> (Речные раки)</a:t>
            </a:r>
            <a:endParaRPr lang="ru-RU" b="0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ru-RU" b="0" dirty="0">
                <a:solidFill>
                  <a:srgbClr val="000000"/>
                </a:solidFill>
              </a:rPr>
              <a:t>          Род </a:t>
            </a:r>
            <a:r>
              <a:rPr lang="ru-RU" b="0" dirty="0" err="1" smtClean="0">
                <a:solidFill>
                  <a:srgbClr val="000000"/>
                </a:solidFill>
              </a:rPr>
              <a:t>Astacus</a:t>
            </a:r>
            <a:r>
              <a:rPr lang="ru-RU" b="0" dirty="0" smtClean="0">
                <a:solidFill>
                  <a:srgbClr val="000000"/>
                </a:solidFill>
              </a:rPr>
              <a:t> (Речной рак)</a:t>
            </a:r>
            <a:endParaRPr lang="en-US" b="0" dirty="0" smtClean="0">
              <a:solidFill>
                <a:srgbClr val="000000"/>
              </a:solidFill>
            </a:endParaRPr>
          </a:p>
        </p:txBody>
      </p:sp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84784"/>
            <a:ext cx="2232248" cy="513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451" y="-13940"/>
            <a:ext cx="3074549" cy="230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221" y="6381328"/>
            <a:ext cx="311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300192" y="2924944"/>
            <a:ext cx="2627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1 — </a:t>
            </a:r>
            <a:r>
              <a:rPr lang="ru-RU" sz="1600" dirty="0" err="1" smtClean="0"/>
              <a:t>антеннула</a:t>
            </a:r>
            <a:r>
              <a:rPr lang="ru-RU" sz="1600" dirty="0" smtClean="0"/>
              <a:t>; </a:t>
            </a:r>
          </a:p>
          <a:p>
            <a:r>
              <a:rPr lang="ru-RU" sz="1600" dirty="0" smtClean="0"/>
              <a:t>2 — антенна;</a:t>
            </a:r>
          </a:p>
          <a:p>
            <a:r>
              <a:rPr lang="ru-RU" sz="1600" dirty="0" smtClean="0"/>
              <a:t> 3 — мандибула; </a:t>
            </a:r>
          </a:p>
          <a:p>
            <a:r>
              <a:rPr lang="ru-RU" sz="1600" dirty="0" smtClean="0"/>
              <a:t>4 — </a:t>
            </a:r>
            <a:r>
              <a:rPr lang="ru-RU" sz="1600" dirty="0" err="1" smtClean="0"/>
              <a:t>максилла</a:t>
            </a:r>
            <a:r>
              <a:rPr lang="ru-RU" sz="1600" dirty="0" smtClean="0"/>
              <a:t> I ; </a:t>
            </a:r>
          </a:p>
          <a:p>
            <a:r>
              <a:rPr lang="ru-RU" sz="1600" dirty="0" smtClean="0"/>
              <a:t>5 — </a:t>
            </a:r>
            <a:r>
              <a:rPr lang="ru-RU" sz="1600" dirty="0" err="1" smtClean="0"/>
              <a:t>максилла</a:t>
            </a:r>
            <a:r>
              <a:rPr lang="ru-RU" sz="1600" dirty="0" smtClean="0"/>
              <a:t> II ; </a:t>
            </a:r>
          </a:p>
          <a:p>
            <a:r>
              <a:rPr lang="ru-RU" sz="1600" dirty="0" smtClean="0"/>
              <a:t>6— 8 — </a:t>
            </a:r>
            <a:r>
              <a:rPr lang="ru-RU" sz="1600" dirty="0" err="1" smtClean="0"/>
              <a:t>ногочелюсти</a:t>
            </a:r>
            <a:r>
              <a:rPr lang="ru-RU" sz="1600" dirty="0" smtClean="0"/>
              <a:t>;</a:t>
            </a:r>
          </a:p>
          <a:p>
            <a:r>
              <a:rPr lang="ru-RU" sz="1600" dirty="0" smtClean="0"/>
              <a:t> 9—13 — ходильные ноги; 14, 15 — </a:t>
            </a:r>
            <a:r>
              <a:rPr lang="ru-RU" sz="1600" dirty="0" err="1" smtClean="0"/>
              <a:t>копулятивный</a:t>
            </a:r>
            <a:r>
              <a:rPr lang="ru-RU" sz="1600" dirty="0" smtClean="0"/>
              <a:t> аппарат; </a:t>
            </a:r>
          </a:p>
          <a:p>
            <a:r>
              <a:rPr lang="ru-RU" sz="1600" dirty="0" smtClean="0"/>
              <a:t>16—18— двуветвистые брюшные ножки; </a:t>
            </a:r>
          </a:p>
          <a:p>
            <a:r>
              <a:rPr lang="ru-RU" sz="1600" dirty="0" smtClean="0"/>
              <a:t>19 — </a:t>
            </a:r>
            <a:r>
              <a:rPr lang="ru-RU" sz="1600" dirty="0" err="1" smtClean="0"/>
              <a:t>уропода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148064" y="6516052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Самец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993774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20781" y="2429094"/>
            <a:ext cx="512897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t="5376" b="7527"/>
          <a:stretch>
            <a:fillRect/>
          </a:stretch>
        </p:blipFill>
        <p:spPr bwMode="auto">
          <a:xfrm>
            <a:off x="6012160" y="2780928"/>
            <a:ext cx="2808312" cy="398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0"/>
            <a:ext cx="5004048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188" rIns="81639" bIns="4082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ru-RU" b="0" dirty="0" smtClean="0">
                <a:solidFill>
                  <a:srgbClr val="000000"/>
                </a:solidFill>
              </a:rPr>
              <a:t>Класс </a:t>
            </a:r>
            <a:r>
              <a:rPr lang="ru-RU" b="0" dirty="0" err="1" smtClean="0">
                <a:solidFill>
                  <a:srgbClr val="000000"/>
                </a:solidFill>
              </a:rPr>
              <a:t>Crustacea</a:t>
            </a:r>
            <a:r>
              <a:rPr lang="en-US" b="0" dirty="0" smtClean="0">
                <a:solidFill>
                  <a:srgbClr val="000000"/>
                </a:solidFill>
              </a:rPr>
              <a:t> </a:t>
            </a:r>
            <a:r>
              <a:rPr lang="ru-RU" b="0" dirty="0" smtClean="0">
                <a:solidFill>
                  <a:srgbClr val="000000"/>
                </a:solidFill>
              </a:rPr>
              <a:t>(Ракообразные)</a:t>
            </a:r>
            <a:endParaRPr lang="ru-RU" b="0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ru-RU" b="0" dirty="0">
                <a:solidFill>
                  <a:srgbClr val="000000"/>
                </a:solidFill>
              </a:rPr>
              <a:t>    Подкласс </a:t>
            </a:r>
            <a:r>
              <a:rPr lang="ru-RU" b="0" dirty="0" err="1" smtClean="0">
                <a:solidFill>
                  <a:srgbClr val="000000"/>
                </a:solidFill>
              </a:rPr>
              <a:t>Malacostraca</a:t>
            </a:r>
            <a:r>
              <a:rPr lang="ru-RU" b="0" dirty="0" smtClean="0">
                <a:solidFill>
                  <a:srgbClr val="000000"/>
                </a:solidFill>
              </a:rPr>
              <a:t> (Высшие раки)</a:t>
            </a:r>
            <a:endParaRPr lang="ru-RU" b="0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ru-RU" b="0" dirty="0">
                <a:solidFill>
                  <a:srgbClr val="000000"/>
                </a:solidFill>
              </a:rPr>
              <a:t>      Отряд </a:t>
            </a:r>
            <a:r>
              <a:rPr lang="ru-RU" b="0" dirty="0" err="1" smtClean="0">
                <a:solidFill>
                  <a:srgbClr val="000000"/>
                </a:solidFill>
              </a:rPr>
              <a:t>Decapoda</a:t>
            </a:r>
            <a:r>
              <a:rPr lang="ru-RU" b="0" dirty="0" smtClean="0">
                <a:solidFill>
                  <a:srgbClr val="000000"/>
                </a:solidFill>
              </a:rPr>
              <a:t> (Десятиногие)</a:t>
            </a:r>
            <a:endParaRPr lang="ru-RU" b="0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ru-RU" b="0" dirty="0">
                <a:solidFill>
                  <a:srgbClr val="000000"/>
                </a:solidFill>
              </a:rPr>
              <a:t>        Семейство </a:t>
            </a:r>
            <a:r>
              <a:rPr lang="ru-RU" b="0" dirty="0" err="1" smtClean="0">
                <a:solidFill>
                  <a:srgbClr val="000000"/>
                </a:solidFill>
              </a:rPr>
              <a:t>Astacidae</a:t>
            </a:r>
            <a:r>
              <a:rPr lang="ru-RU" b="0" dirty="0" smtClean="0">
                <a:solidFill>
                  <a:srgbClr val="000000"/>
                </a:solidFill>
              </a:rPr>
              <a:t> (Речные раки)</a:t>
            </a:r>
            <a:endParaRPr lang="ru-RU" b="0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ru-RU" b="0" dirty="0">
                <a:solidFill>
                  <a:srgbClr val="000000"/>
                </a:solidFill>
              </a:rPr>
              <a:t>          Род </a:t>
            </a:r>
            <a:r>
              <a:rPr lang="ru-RU" b="0" dirty="0" err="1" smtClean="0">
                <a:solidFill>
                  <a:srgbClr val="000000"/>
                </a:solidFill>
              </a:rPr>
              <a:t>Astacus</a:t>
            </a:r>
            <a:r>
              <a:rPr lang="ru-RU" b="0" dirty="0" smtClean="0">
                <a:solidFill>
                  <a:srgbClr val="000000"/>
                </a:solidFill>
              </a:rPr>
              <a:t> (Речной рак)</a:t>
            </a:r>
            <a:endParaRPr lang="en-US" b="0" dirty="0" smtClean="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10000" t="4585" b="5783"/>
          <a:stretch>
            <a:fillRect/>
          </a:stretch>
        </p:blipFill>
        <p:spPr bwMode="auto">
          <a:xfrm>
            <a:off x="6012160" y="116631"/>
            <a:ext cx="3024336" cy="260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707904" y="2636912"/>
            <a:ext cx="20162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1 – передние мускулы желудка</a:t>
            </a:r>
          </a:p>
          <a:p>
            <a:r>
              <a:rPr lang="ru-RU" sz="1600" dirty="0" smtClean="0"/>
              <a:t>2 – желудок</a:t>
            </a:r>
          </a:p>
          <a:p>
            <a:r>
              <a:rPr lang="ru-RU" sz="1600" dirty="0" smtClean="0"/>
              <a:t>3 – задние мускулы желудка</a:t>
            </a:r>
          </a:p>
          <a:p>
            <a:r>
              <a:rPr lang="ru-RU" sz="1600" dirty="0" smtClean="0"/>
              <a:t>4 – печень</a:t>
            </a:r>
          </a:p>
          <a:p>
            <a:r>
              <a:rPr lang="ru-RU" sz="1600" dirty="0" smtClean="0"/>
              <a:t>5 – жабры</a:t>
            </a:r>
          </a:p>
          <a:p>
            <a:r>
              <a:rPr lang="ru-RU" sz="1600" dirty="0" smtClean="0"/>
              <a:t>6 – кишечник</a:t>
            </a:r>
          </a:p>
          <a:p>
            <a:r>
              <a:rPr lang="ru-RU" sz="1600" dirty="0" smtClean="0"/>
              <a:t>7 – спинная артерия</a:t>
            </a:r>
          </a:p>
          <a:p>
            <a:r>
              <a:rPr lang="ru-RU" sz="1600" dirty="0" smtClean="0"/>
              <a:t>8 – мускулы брюшка</a:t>
            </a:r>
          </a:p>
          <a:p>
            <a:r>
              <a:rPr lang="ru-RU" sz="1600" dirty="0" smtClean="0"/>
              <a:t>9 – зеленые железы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 rot="5400000">
            <a:off x="2123728" y="198884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9</a:t>
            </a:r>
            <a:endParaRPr lang="ru-R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14908" y="47639"/>
            <a:ext cx="4845124" cy="15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188" rIns="81639" bIns="4082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ru-RU" sz="1400" b="0" dirty="0" smtClean="0">
                <a:solidFill>
                  <a:srgbClr val="000000"/>
                </a:solidFill>
              </a:rPr>
              <a:t>Класс </a:t>
            </a:r>
            <a:r>
              <a:rPr lang="en-US" sz="1400" b="0" dirty="0" err="1" smtClean="0">
                <a:solidFill>
                  <a:srgbClr val="000000"/>
                </a:solidFill>
              </a:rPr>
              <a:t>Hexapoda</a:t>
            </a:r>
            <a:r>
              <a:rPr lang="ru-RU" sz="1400" b="0" dirty="0" smtClean="0">
                <a:solidFill>
                  <a:srgbClr val="000000"/>
                </a:solidFill>
              </a:rPr>
              <a:t> (</a:t>
            </a:r>
            <a:r>
              <a:rPr lang="ru-RU" sz="1400" b="0" dirty="0" err="1" smtClean="0">
                <a:solidFill>
                  <a:srgbClr val="000000"/>
                </a:solidFill>
              </a:rPr>
              <a:t>Шестиногие</a:t>
            </a:r>
            <a:r>
              <a:rPr lang="ru-RU" sz="1400" b="0" dirty="0" smtClean="0">
                <a:solidFill>
                  <a:srgbClr val="000000"/>
                </a:solidFill>
              </a:rPr>
              <a:t>)</a:t>
            </a:r>
            <a:endParaRPr lang="en-US" sz="1400" b="0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en-US" sz="1400" b="0" dirty="0">
                <a:solidFill>
                  <a:srgbClr val="000000"/>
                </a:solidFill>
              </a:rPr>
              <a:t> </a:t>
            </a:r>
            <a:r>
              <a:rPr lang="ru-RU" sz="1400" b="0" dirty="0">
                <a:solidFill>
                  <a:srgbClr val="000000"/>
                </a:solidFill>
              </a:rPr>
              <a:t>   Подкласс </a:t>
            </a:r>
            <a:r>
              <a:rPr lang="en-US" sz="1400" b="0" dirty="0" err="1" smtClean="0">
                <a:solidFill>
                  <a:srgbClr val="000000"/>
                </a:solidFill>
              </a:rPr>
              <a:t>Insecta</a:t>
            </a:r>
            <a:r>
              <a:rPr lang="ru-RU" sz="1400" b="0" dirty="0" smtClean="0">
                <a:solidFill>
                  <a:srgbClr val="000000"/>
                </a:solidFill>
              </a:rPr>
              <a:t> (Насекомые)</a:t>
            </a:r>
            <a:endParaRPr lang="ru-RU" sz="1400" b="0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ru-RU" sz="1400" b="0" dirty="0">
                <a:solidFill>
                  <a:srgbClr val="000000"/>
                </a:solidFill>
              </a:rPr>
              <a:t>      Отряд </a:t>
            </a:r>
            <a:r>
              <a:rPr lang="en-US" sz="1400" b="0" dirty="0" err="1" smtClean="0">
                <a:solidFill>
                  <a:srgbClr val="000000"/>
                </a:solidFill>
              </a:rPr>
              <a:t>Oothecaria</a:t>
            </a:r>
            <a:r>
              <a:rPr lang="ru-RU" sz="1400" b="0" dirty="0" smtClean="0">
                <a:solidFill>
                  <a:srgbClr val="000000"/>
                </a:solidFill>
              </a:rPr>
              <a:t> (</a:t>
            </a:r>
            <a:r>
              <a:rPr lang="ru-RU" sz="1400" b="0" dirty="0" err="1" smtClean="0">
                <a:solidFill>
                  <a:srgbClr val="000000"/>
                </a:solidFill>
              </a:rPr>
              <a:t>Тараканообразные</a:t>
            </a:r>
            <a:r>
              <a:rPr lang="ru-RU" sz="1400" b="0" dirty="0" smtClean="0">
                <a:solidFill>
                  <a:srgbClr val="000000"/>
                </a:solidFill>
              </a:rPr>
              <a:t> )</a:t>
            </a:r>
            <a:endParaRPr lang="en-US" sz="1400" b="0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en-US" sz="1400" b="0" dirty="0">
                <a:solidFill>
                  <a:srgbClr val="000000"/>
                </a:solidFill>
              </a:rPr>
              <a:t>        </a:t>
            </a:r>
            <a:r>
              <a:rPr lang="ru-RU" sz="1400" b="0" dirty="0" err="1">
                <a:solidFill>
                  <a:srgbClr val="000000"/>
                </a:solidFill>
              </a:rPr>
              <a:t>п</a:t>
            </a:r>
            <a:r>
              <a:rPr lang="ru-RU" sz="1400" b="0" dirty="0">
                <a:solidFill>
                  <a:srgbClr val="000000"/>
                </a:solidFill>
              </a:rPr>
              <a:t>/</a:t>
            </a:r>
            <a:r>
              <a:rPr lang="ru-RU" sz="1400" b="0" dirty="0" err="1">
                <a:solidFill>
                  <a:srgbClr val="000000"/>
                </a:solidFill>
              </a:rPr>
              <a:t>отр</a:t>
            </a:r>
            <a:r>
              <a:rPr lang="ru-RU" sz="1400" b="0" dirty="0">
                <a:solidFill>
                  <a:srgbClr val="000000"/>
                </a:solidFill>
              </a:rPr>
              <a:t> </a:t>
            </a:r>
            <a:r>
              <a:rPr lang="ru-RU" sz="1400" b="0" dirty="0" err="1" smtClean="0"/>
              <a:t>Blattodea</a:t>
            </a:r>
            <a:r>
              <a:rPr lang="ru-RU" sz="1400" b="0" dirty="0" smtClean="0"/>
              <a:t> (Тараканы)</a:t>
            </a:r>
          </a:p>
          <a:p>
            <a:pPr eaLnBrk="1">
              <a:buClrTx/>
              <a:buFontTx/>
              <a:buNone/>
            </a:pPr>
            <a:r>
              <a:rPr lang="ru-RU" sz="1400" b="0" dirty="0" smtClean="0"/>
              <a:t>          семейство </a:t>
            </a:r>
            <a:r>
              <a:rPr lang="en-US" sz="1400" b="0" dirty="0" err="1" smtClean="0"/>
              <a:t>Blaberidae</a:t>
            </a:r>
            <a:r>
              <a:rPr lang="en-US" sz="1400" b="0" dirty="0" smtClean="0"/>
              <a:t> </a:t>
            </a:r>
            <a:endParaRPr lang="ru-RU" sz="1400" b="0" dirty="0" smtClean="0"/>
          </a:p>
          <a:p>
            <a:pPr eaLnBrk="1">
              <a:buClrTx/>
              <a:buFontTx/>
              <a:buNone/>
            </a:pPr>
            <a:r>
              <a:rPr lang="ru-RU" sz="1400" b="0" dirty="0" smtClean="0"/>
              <a:t>            род </a:t>
            </a:r>
            <a:r>
              <a:rPr lang="en-US" sz="1400" b="0" dirty="0" err="1" smtClean="0"/>
              <a:t>Gromphadorhina</a:t>
            </a:r>
            <a:r>
              <a:rPr lang="en-US" sz="1400" b="0" dirty="0" smtClean="0"/>
              <a:t> </a:t>
            </a:r>
            <a:endParaRPr lang="ru-RU" sz="1400" b="0" dirty="0" smtClean="0"/>
          </a:p>
          <a:p>
            <a:pPr eaLnBrk="1">
              <a:buClrTx/>
              <a:buFontTx/>
              <a:buNone/>
            </a:pPr>
            <a:r>
              <a:rPr lang="ru-RU" sz="1400" b="0" dirty="0" smtClean="0"/>
              <a:t>                   (</a:t>
            </a:r>
            <a:r>
              <a:rPr lang="ru-RU" sz="1400" b="0" dirty="0" err="1" smtClean="0"/>
              <a:t>Мадагаскарский</a:t>
            </a:r>
            <a:r>
              <a:rPr lang="ru-RU" sz="1400" b="0" dirty="0" smtClean="0"/>
              <a:t> шипящий таракан)</a:t>
            </a:r>
          </a:p>
          <a:p>
            <a:pPr eaLnBrk="1">
              <a:buClrTx/>
              <a:buFontTx/>
              <a:buNone/>
            </a:pPr>
            <a:endParaRPr lang="ru-RU" sz="1400" b="0" dirty="0"/>
          </a:p>
          <a:p>
            <a:pPr eaLnBrk="1">
              <a:buClrTx/>
              <a:buFontTx/>
              <a:buNone/>
            </a:pPr>
            <a:r>
              <a:rPr lang="ru-RU" sz="1400" b="0" dirty="0" smtClean="0"/>
              <a:t>        </a:t>
            </a:r>
            <a:endParaRPr lang="ru-RU" sz="1400" b="0" dirty="0"/>
          </a:p>
        </p:txBody>
      </p:sp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80641"/>
            <a:ext cx="1799984" cy="183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62626"/>
            <a:ext cx="2472275" cy="185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868917" y="2899836"/>
            <a:ext cx="3831584" cy="28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 b="21338"/>
          <a:stretch>
            <a:fillRect/>
          </a:stretch>
        </p:blipFill>
        <p:spPr bwMode="auto">
          <a:xfrm>
            <a:off x="6212179" y="2420888"/>
            <a:ext cx="293182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C:\Users\Анастасия\Desktop\Таракан.jpg"/>
          <p:cNvPicPr>
            <a:picLocks noChangeAspect="1" noChangeArrowheads="1"/>
          </p:cNvPicPr>
          <p:nvPr/>
        </p:nvPicPr>
        <p:blipFill>
          <a:blip r:embed="rId7" cstate="print"/>
          <a:srcRect t="9091"/>
          <a:stretch>
            <a:fillRect/>
          </a:stretch>
        </p:blipFill>
        <p:spPr bwMode="auto">
          <a:xfrm>
            <a:off x="5089" y="1772816"/>
            <a:ext cx="3342775" cy="2160240"/>
          </a:xfrm>
          <a:prstGeom prst="rect">
            <a:avLst/>
          </a:prstGeo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4005064"/>
            <a:ext cx="2596409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94474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Echinodermata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844824"/>
            <a:ext cx="2952328" cy="368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96" y="0"/>
            <a:ext cx="4421088" cy="190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188" rIns="81639" bIns="4082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ru-RU" b="0" dirty="0" smtClean="0">
                <a:solidFill>
                  <a:srgbClr val="000000"/>
                </a:solidFill>
              </a:rPr>
              <a:t>Класс </a:t>
            </a:r>
            <a:r>
              <a:rPr lang="en-US" b="0" dirty="0" err="1" smtClean="0">
                <a:solidFill>
                  <a:srgbClr val="000000"/>
                </a:solidFill>
              </a:rPr>
              <a:t>Astroidea</a:t>
            </a:r>
            <a:r>
              <a:rPr lang="ru-RU" b="0" dirty="0" smtClean="0">
                <a:solidFill>
                  <a:srgbClr val="000000"/>
                </a:solidFill>
              </a:rPr>
              <a:t> (Морские звезды)</a:t>
            </a:r>
            <a:endParaRPr lang="ru-RU" b="0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en-US" b="0" dirty="0" smtClean="0">
                <a:solidFill>
                  <a:srgbClr val="000000"/>
                </a:solidFill>
              </a:rPr>
              <a:t>    </a:t>
            </a:r>
            <a:r>
              <a:rPr lang="ru-RU" b="0" dirty="0" smtClean="0">
                <a:solidFill>
                  <a:srgbClr val="000000"/>
                </a:solidFill>
              </a:rPr>
              <a:t>Отряд </a:t>
            </a:r>
            <a:r>
              <a:rPr lang="fr-FR" b="0" dirty="0" err="1" smtClean="0"/>
              <a:t>Forcipulatida</a:t>
            </a:r>
            <a:endParaRPr lang="fr-FR" b="0" dirty="0" smtClean="0"/>
          </a:p>
          <a:p>
            <a:pPr eaLnBrk="1">
              <a:buClrTx/>
              <a:buFontTx/>
              <a:buNone/>
            </a:pPr>
            <a:r>
              <a:rPr lang="ru-RU" b="0" dirty="0" smtClean="0">
                <a:solidFill>
                  <a:srgbClr val="000000"/>
                </a:solidFill>
              </a:rPr>
              <a:t>      Семейство </a:t>
            </a:r>
            <a:r>
              <a:rPr lang="en-US" b="0" dirty="0" err="1" smtClean="0">
                <a:solidFill>
                  <a:srgbClr val="000000"/>
                </a:solidFill>
              </a:rPr>
              <a:t>Asteriidae</a:t>
            </a:r>
            <a:endParaRPr lang="ru-RU" b="0" dirty="0" smtClean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ru-RU" b="0" dirty="0" smtClean="0">
                <a:solidFill>
                  <a:srgbClr val="000000"/>
                </a:solidFill>
              </a:rPr>
              <a:t>        Род </a:t>
            </a:r>
            <a:r>
              <a:rPr lang="ru-RU" b="0" dirty="0" err="1" smtClean="0">
                <a:solidFill>
                  <a:srgbClr val="000000"/>
                </a:solidFill>
              </a:rPr>
              <a:t>Ast</a:t>
            </a:r>
            <a:r>
              <a:rPr lang="en-US" b="0" dirty="0" err="1" smtClean="0">
                <a:solidFill>
                  <a:srgbClr val="000000"/>
                </a:solidFill>
              </a:rPr>
              <a:t>erias</a:t>
            </a:r>
            <a:endParaRPr lang="en-US" b="0" dirty="0" smtClean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en-US" b="0" dirty="0" smtClean="0">
                <a:solidFill>
                  <a:srgbClr val="000000"/>
                </a:solidFill>
              </a:rPr>
              <a:t>          A. </a:t>
            </a:r>
            <a:r>
              <a:rPr lang="en-US" b="0" dirty="0" err="1" smtClean="0">
                <a:solidFill>
                  <a:srgbClr val="000000"/>
                </a:solidFill>
              </a:rPr>
              <a:t>rubens</a:t>
            </a:r>
            <a:endParaRPr lang="ru-RU" b="0" dirty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624"/>
            <a:ext cx="2254311" cy="178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772816"/>
            <a:ext cx="557513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05879" y="5438834"/>
            <a:ext cx="3202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1 – </a:t>
            </a:r>
            <a:r>
              <a:rPr lang="ru-RU" sz="1100" dirty="0" err="1" smtClean="0"/>
              <a:t>амбулакральные</a:t>
            </a:r>
            <a:r>
              <a:rPr lang="ru-RU" sz="1100" dirty="0" smtClean="0"/>
              <a:t> пластинки, 2 – маргинальные пластинки, 3 – печеночные отростки, 4 – гонады, 5- оральный отдел желудка, 6 – аборальный отдел желудка, 7 – ректальные железы, 8 – анальное отверстие, 9 – каменистый канал, 10 – </a:t>
            </a:r>
            <a:r>
              <a:rPr lang="ru-RU" sz="1100" dirty="0" err="1" smtClean="0"/>
              <a:t>мускулы-ретракторы</a:t>
            </a:r>
            <a:r>
              <a:rPr lang="ru-RU" sz="1100" dirty="0" smtClean="0"/>
              <a:t> желудка, 11 – мадрепоровая пластинка, 13 – половой столон, 14 – половой проток, 15 – задняя кишка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5669" y="-99392"/>
            <a:ext cx="5211299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 algn="ctr">
              <a:buFont typeface="+mj-lt"/>
              <a:buAutoNum type="arabicPeriod"/>
            </a:pPr>
            <a:r>
              <a:rPr lang="ru-RU" sz="4000" dirty="0" smtClean="0"/>
              <a:t>Дождевой червь</a:t>
            </a:r>
          </a:p>
          <a:p>
            <a:pPr marL="742950" indent="-742950" algn="ctr">
              <a:buFont typeface="+mj-lt"/>
              <a:buAutoNum type="arabicPeriod"/>
            </a:pPr>
            <a:r>
              <a:rPr lang="ru-RU" sz="4000" dirty="0" err="1" smtClean="0"/>
              <a:t>Нереис</a:t>
            </a:r>
            <a:endParaRPr lang="ru-RU" sz="4000" dirty="0" smtClean="0"/>
          </a:p>
          <a:p>
            <a:pPr marL="742950" indent="-742950" algn="ctr">
              <a:buFont typeface="+mj-lt"/>
              <a:buAutoNum type="arabicPeriod"/>
            </a:pPr>
            <a:r>
              <a:rPr lang="ru-RU" sz="4000" dirty="0" smtClean="0"/>
              <a:t>Пиявка</a:t>
            </a:r>
          </a:p>
          <a:p>
            <a:pPr marL="742950" indent="-742950" algn="ctr">
              <a:buFont typeface="+mj-lt"/>
              <a:buAutoNum type="arabicPeriod"/>
            </a:pPr>
            <a:r>
              <a:rPr lang="ru-RU" sz="4000" dirty="0" smtClean="0"/>
              <a:t>Речной рак</a:t>
            </a:r>
          </a:p>
          <a:p>
            <a:pPr marL="742950" indent="-742950" algn="ctr">
              <a:buFont typeface="+mj-lt"/>
              <a:buAutoNum type="arabicPeriod"/>
            </a:pPr>
            <a:r>
              <a:rPr lang="ru-RU" sz="4000" dirty="0" smtClean="0"/>
              <a:t>Таракан</a:t>
            </a:r>
          </a:p>
          <a:p>
            <a:pPr marL="742950" indent="-742950" algn="ctr">
              <a:buFont typeface="+mj-lt"/>
              <a:buAutoNum type="arabicPeriod"/>
            </a:pPr>
            <a:r>
              <a:rPr lang="ru-RU" sz="4000" dirty="0" smtClean="0"/>
              <a:t>Беззубка</a:t>
            </a:r>
          </a:p>
          <a:p>
            <a:pPr marL="742950" indent="-742950" algn="ctr">
              <a:buFont typeface="+mj-lt"/>
              <a:buAutoNum type="arabicPeriod"/>
            </a:pPr>
            <a:r>
              <a:rPr lang="ru-RU" sz="4000" dirty="0" smtClean="0"/>
              <a:t>Мидия</a:t>
            </a:r>
          </a:p>
          <a:p>
            <a:pPr marL="742950" indent="-742950" algn="ctr">
              <a:buFont typeface="+mj-lt"/>
              <a:buAutoNum type="arabicPeriod"/>
            </a:pPr>
            <a:r>
              <a:rPr lang="ru-RU" sz="4000" dirty="0" err="1" smtClean="0"/>
              <a:t>Ахатина</a:t>
            </a:r>
            <a:endParaRPr lang="ru-RU" sz="4000" dirty="0" smtClean="0"/>
          </a:p>
          <a:p>
            <a:pPr marL="742950" indent="-742950" algn="ctr">
              <a:buFont typeface="+mj-lt"/>
              <a:buAutoNum type="arabicPeriod"/>
            </a:pPr>
            <a:r>
              <a:rPr lang="ru-RU" sz="4000" dirty="0" smtClean="0"/>
              <a:t>Морская звезда</a:t>
            </a:r>
          </a:p>
          <a:p>
            <a:pPr marL="742950" indent="-742950" algn="ctr">
              <a:buFont typeface="+mj-lt"/>
              <a:buAutoNum type="arabicPeriod"/>
            </a:pPr>
            <a:r>
              <a:rPr lang="ru-RU" sz="4000" dirty="0" smtClean="0"/>
              <a:t>Набор чашек Петри</a:t>
            </a:r>
          </a:p>
          <a:p>
            <a:pPr marL="742950" indent="-742950" algn="ctr">
              <a:buFont typeface="+mj-lt"/>
              <a:buAutoNum type="arabicPeriod"/>
            </a:pPr>
            <a:r>
              <a:rPr lang="ru-RU" sz="4000" dirty="0" smtClean="0"/>
              <a:t>Набор цилиндров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стасиюшка\Desktop\Новая папка\Nerei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526698" y="1422716"/>
            <a:ext cx="6961982" cy="3908586"/>
          </a:xfrm>
          <a:prstGeom prst="rect">
            <a:avLst/>
          </a:prstGeom>
          <a:noFill/>
        </p:spPr>
      </p:pic>
      <p:pic>
        <p:nvPicPr>
          <p:cNvPr id="1027" name="Picture 3" descr="C:\Users\Анастасиюшка\Desktop\Новая папка\Nere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736743" y="1491442"/>
            <a:ext cx="6926082" cy="38884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4451102"/>
            <a:ext cx="3384376" cy="257829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Класс </a:t>
            </a:r>
            <a:r>
              <a:rPr lang="en-US" sz="2400" b="1" dirty="0" err="1" smtClean="0"/>
              <a:t>Polychaeta</a:t>
            </a:r>
            <a:r>
              <a:rPr lang="ru-RU" sz="2400" b="1" dirty="0" smtClean="0"/>
              <a:t> </a:t>
            </a:r>
            <a:r>
              <a:rPr lang="en-US" sz="2400" b="1" dirty="0" smtClean="0"/>
              <a:t>(</a:t>
            </a:r>
            <a:r>
              <a:rPr lang="ru-RU" sz="2400" b="1" dirty="0" smtClean="0"/>
              <a:t>Многощетинковые черви</a:t>
            </a:r>
            <a:r>
              <a:rPr lang="en-US" sz="2400" b="1" dirty="0" smtClean="0"/>
              <a:t> )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 </a:t>
            </a:r>
            <a:r>
              <a:rPr lang="ru-RU" sz="2400" b="1" dirty="0" err="1" smtClean="0"/>
              <a:t>п</a:t>
            </a:r>
            <a:r>
              <a:rPr lang="ru-RU" sz="2400" b="1" dirty="0" smtClean="0"/>
              <a:t>/</a:t>
            </a:r>
            <a:r>
              <a:rPr lang="ru-RU" sz="2400" b="1" dirty="0" err="1" smtClean="0"/>
              <a:t>кл</a:t>
            </a:r>
            <a:r>
              <a:rPr lang="ru-RU" sz="2400" b="1" dirty="0" smtClean="0"/>
              <a:t> P</a:t>
            </a:r>
            <a:r>
              <a:rPr lang="en-US" sz="2400" b="1" dirty="0" err="1" smtClean="0"/>
              <a:t>alpata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     </a:t>
            </a:r>
            <a:r>
              <a:rPr lang="ru-RU" sz="2400" b="1" dirty="0" err="1" smtClean="0"/>
              <a:t>отр</a:t>
            </a:r>
            <a:r>
              <a:rPr lang="ru-RU" sz="2400" b="1" dirty="0" smtClean="0"/>
              <a:t> </a:t>
            </a:r>
            <a:r>
              <a:rPr lang="en-US" sz="2400" b="1" dirty="0" err="1" smtClean="0"/>
              <a:t>Phyllodocida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       сем </a:t>
            </a:r>
            <a:r>
              <a:rPr lang="en-US" sz="2400" b="1" dirty="0" err="1" smtClean="0"/>
              <a:t>Nereidae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         </a:t>
            </a:r>
            <a:r>
              <a:rPr lang="en-US" sz="2400" b="1" dirty="0" err="1" smtClean="0"/>
              <a:t>Nereis</a:t>
            </a:r>
            <a:r>
              <a:rPr lang="ru-RU" sz="2400" b="1" dirty="0" smtClean="0"/>
              <a:t> </a:t>
            </a:r>
            <a:r>
              <a:rPr lang="en-US" sz="2400" b="1" dirty="0" err="1" smtClean="0"/>
              <a:t>pelagica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,,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настасиюшка\Desktop\Новая папка\Lumric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78" y="1736615"/>
            <a:ext cx="9122222" cy="512138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 smtClean="0"/>
              <a:t>Надкласс </a:t>
            </a:r>
            <a:r>
              <a:rPr lang="en-US" sz="2200" b="1" dirty="0" err="1" smtClean="0"/>
              <a:t>Clitellata</a:t>
            </a:r>
            <a:r>
              <a:rPr lang="ru-RU" sz="2200" b="1" dirty="0" smtClean="0"/>
              <a:t> </a:t>
            </a:r>
            <a:r>
              <a:rPr lang="en-US" sz="2200" b="1" dirty="0" smtClean="0"/>
              <a:t>(</a:t>
            </a:r>
            <a:r>
              <a:rPr lang="ru-RU" sz="2200" b="1" dirty="0" err="1" smtClean="0"/>
              <a:t>Поясковые</a:t>
            </a:r>
            <a:r>
              <a:rPr lang="en-US" sz="2200" b="1" dirty="0" smtClean="0"/>
              <a:t>) </a:t>
            </a:r>
          </a:p>
          <a:p>
            <a:r>
              <a:rPr lang="ru-RU" sz="2200" b="1" dirty="0" smtClean="0"/>
              <a:t>  Класс </a:t>
            </a:r>
            <a:r>
              <a:rPr lang="en-US" sz="2200" b="1" dirty="0" err="1" smtClean="0"/>
              <a:t>Oligochaeta</a:t>
            </a:r>
            <a:r>
              <a:rPr lang="en-US" sz="2200" b="1" dirty="0" smtClean="0"/>
              <a:t> (</a:t>
            </a:r>
            <a:r>
              <a:rPr lang="ru-RU" sz="2200" b="1" dirty="0" smtClean="0"/>
              <a:t>Малощетинковые черви</a:t>
            </a:r>
            <a:r>
              <a:rPr lang="en-US" sz="2200" b="1" dirty="0" smtClean="0"/>
              <a:t>)</a:t>
            </a:r>
          </a:p>
          <a:p>
            <a:r>
              <a:rPr lang="en-US" sz="2200" b="1" dirty="0" smtClean="0"/>
              <a:t>    </a:t>
            </a:r>
            <a:r>
              <a:rPr lang="ru-RU" sz="2200" b="1" dirty="0" smtClean="0"/>
              <a:t>семейство </a:t>
            </a:r>
            <a:r>
              <a:rPr lang="en-US" sz="2200" b="1" dirty="0" err="1" smtClean="0"/>
              <a:t>Lumbricidae</a:t>
            </a:r>
            <a:endParaRPr lang="ru-RU" sz="2200" b="1" dirty="0" smtClean="0"/>
          </a:p>
          <a:p>
            <a:r>
              <a:rPr lang="ru-RU" sz="2200" b="1" dirty="0" smtClean="0"/>
              <a:t>    род </a:t>
            </a:r>
            <a:r>
              <a:rPr lang="en-US" sz="2200" b="1" dirty="0" err="1" smtClean="0"/>
              <a:t>Lumbricus</a:t>
            </a:r>
            <a:r>
              <a:rPr lang="ru-RU" sz="2200" b="1" dirty="0" smtClean="0"/>
              <a:t> </a:t>
            </a:r>
            <a:r>
              <a:rPr lang="en-US" sz="2200" b="1" dirty="0" smtClean="0"/>
              <a:t>(</a:t>
            </a:r>
            <a:r>
              <a:rPr lang="ru-RU" sz="2200" b="1" dirty="0" smtClean="0"/>
              <a:t>Дождевой червь </a:t>
            </a:r>
            <a:r>
              <a:rPr lang="en-US" sz="2200" b="1" dirty="0" smtClean="0"/>
              <a:t>)</a:t>
            </a:r>
            <a:endParaRPr lang="ru-RU" sz="2200" b="1" dirty="0" smtClean="0"/>
          </a:p>
          <a:p>
            <a:endParaRPr lang="ru-RU" sz="22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настасиюшка\Desktop\Новая папка\Achat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700808"/>
            <a:ext cx="9612742" cy="53967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 err="1" smtClean="0"/>
              <a:t>кл</a:t>
            </a:r>
            <a:r>
              <a:rPr lang="ru-RU" sz="2200" b="1" dirty="0" smtClean="0"/>
              <a:t> </a:t>
            </a:r>
            <a:r>
              <a:rPr lang="en-US" sz="2200" b="1" dirty="0" err="1" smtClean="0"/>
              <a:t>Gastropoda</a:t>
            </a:r>
            <a:r>
              <a:rPr lang="en-US" sz="2200" b="1" dirty="0" smtClean="0"/>
              <a:t> </a:t>
            </a:r>
            <a:r>
              <a:rPr lang="ru-RU" sz="2200" b="1" dirty="0" smtClean="0"/>
              <a:t>(Брюхоногие)</a:t>
            </a:r>
            <a:endParaRPr lang="en-US" sz="2200" b="1" dirty="0" smtClean="0"/>
          </a:p>
          <a:p>
            <a:r>
              <a:rPr lang="en-US" sz="2200" b="1" dirty="0" smtClean="0"/>
              <a:t>    </a:t>
            </a:r>
            <a:r>
              <a:rPr lang="ru-RU" sz="2200" b="1" dirty="0" err="1" smtClean="0"/>
              <a:t>п</a:t>
            </a:r>
            <a:r>
              <a:rPr lang="ru-RU" sz="2200" b="1" dirty="0" smtClean="0"/>
              <a:t>/</a:t>
            </a:r>
            <a:r>
              <a:rPr lang="ru-RU" sz="2200" b="1" dirty="0" err="1" smtClean="0"/>
              <a:t>кл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Pulmonata</a:t>
            </a:r>
            <a:r>
              <a:rPr lang="ru-RU" sz="2200" b="1" dirty="0" smtClean="0"/>
              <a:t> (Легочные)</a:t>
            </a:r>
          </a:p>
          <a:p>
            <a:r>
              <a:rPr lang="ru-RU" sz="2200" b="1" dirty="0" smtClean="0"/>
              <a:t>      </a:t>
            </a:r>
            <a:r>
              <a:rPr lang="ru-RU" sz="2200" b="1" dirty="0" err="1" smtClean="0"/>
              <a:t>отр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Stylommatophora</a:t>
            </a:r>
            <a:endParaRPr lang="ru-RU" sz="2200" b="1" dirty="0" smtClean="0"/>
          </a:p>
          <a:p>
            <a:r>
              <a:rPr lang="ru-RU" sz="2200" b="1" dirty="0" smtClean="0"/>
              <a:t>        сем </a:t>
            </a:r>
            <a:r>
              <a:rPr lang="en-US" sz="2200" b="1" dirty="0" err="1" smtClean="0"/>
              <a:t>Achatinidae</a:t>
            </a:r>
            <a:r>
              <a:rPr lang="en-US" sz="2200" b="1" dirty="0" smtClean="0"/>
              <a:t> </a:t>
            </a:r>
            <a:endParaRPr lang="ru-RU" sz="2200" b="1" dirty="0" smtClean="0"/>
          </a:p>
          <a:p>
            <a:r>
              <a:rPr lang="ru-RU" sz="2200" b="1" dirty="0" smtClean="0"/>
              <a:t>          род </a:t>
            </a:r>
            <a:r>
              <a:rPr lang="en-US" sz="2200" b="1" dirty="0" err="1" smtClean="0"/>
              <a:t>Achatina</a:t>
            </a:r>
            <a:endParaRPr lang="ru-RU" sz="2200" b="1" dirty="0" smtClean="0"/>
          </a:p>
          <a:p>
            <a:endParaRPr lang="ru-RU" sz="22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833"/>
          <a:stretch/>
        </p:blipFill>
        <p:spPr bwMode="auto">
          <a:xfrm rot="16200000">
            <a:off x="5224297" y="3206166"/>
            <a:ext cx="4536504" cy="210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7170" y="908720"/>
            <a:ext cx="2199005" cy="5858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4624"/>
            <a:ext cx="2592288" cy="172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556792"/>
            <a:ext cx="3744416" cy="295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5496" y="44624"/>
            <a:ext cx="538663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600" b="0" dirty="0" smtClean="0"/>
              <a:t>Кл</a:t>
            </a:r>
            <a:r>
              <a:rPr lang="ru-RU" sz="1600" dirty="0" smtClean="0"/>
              <a:t>асс </a:t>
            </a:r>
            <a:r>
              <a:rPr lang="en-US" sz="1600" dirty="0" err="1" smtClean="0"/>
              <a:t>Polychaeta</a:t>
            </a:r>
            <a:r>
              <a:rPr lang="ru-RU" sz="1600" b="0" dirty="0" smtClean="0"/>
              <a:t> </a:t>
            </a:r>
            <a:r>
              <a:rPr lang="en-US" sz="1600" dirty="0" smtClean="0"/>
              <a:t>(</a:t>
            </a:r>
            <a:r>
              <a:rPr lang="ru-RU" sz="1600" dirty="0" smtClean="0"/>
              <a:t>Многощетинковые черви</a:t>
            </a:r>
            <a:r>
              <a:rPr lang="en-US" sz="1600" dirty="0" smtClean="0"/>
              <a:t> )</a:t>
            </a:r>
            <a:endParaRPr lang="ru-RU" sz="1600" dirty="0" smtClean="0"/>
          </a:p>
          <a:p>
            <a:r>
              <a:rPr lang="ru-RU" sz="1600" dirty="0" smtClean="0"/>
              <a:t>  </a:t>
            </a:r>
            <a:r>
              <a:rPr lang="ru-RU" sz="1600" dirty="0" err="1" smtClean="0"/>
              <a:t>п</a:t>
            </a:r>
            <a:r>
              <a:rPr lang="ru-RU" sz="1600" dirty="0" smtClean="0"/>
              <a:t>/</a:t>
            </a:r>
            <a:r>
              <a:rPr lang="ru-RU" sz="1600" dirty="0" err="1" smtClean="0"/>
              <a:t>кл</a:t>
            </a:r>
            <a:r>
              <a:rPr lang="ru-RU" sz="1600" dirty="0" smtClean="0"/>
              <a:t> P</a:t>
            </a:r>
            <a:r>
              <a:rPr lang="en-US" sz="1600" dirty="0" err="1" smtClean="0"/>
              <a:t>alpata</a:t>
            </a:r>
            <a:endParaRPr lang="ru-RU" sz="1600" dirty="0" smtClean="0"/>
          </a:p>
          <a:p>
            <a:r>
              <a:rPr lang="ru-RU" sz="1600" dirty="0" smtClean="0"/>
              <a:t>      </a:t>
            </a:r>
            <a:r>
              <a:rPr lang="ru-RU" sz="1600" dirty="0" err="1" smtClean="0"/>
              <a:t>отр</a:t>
            </a:r>
            <a:r>
              <a:rPr lang="ru-RU" sz="1600" dirty="0" smtClean="0"/>
              <a:t> </a:t>
            </a:r>
            <a:r>
              <a:rPr lang="en-US" sz="1600" dirty="0" err="1" smtClean="0"/>
              <a:t>Phyllodocida</a:t>
            </a:r>
            <a:endParaRPr lang="ru-RU" sz="1600" dirty="0" smtClean="0"/>
          </a:p>
          <a:p>
            <a:r>
              <a:rPr lang="ru-RU" sz="1600" dirty="0" smtClean="0"/>
              <a:t>        сем </a:t>
            </a:r>
            <a:r>
              <a:rPr lang="en-US" sz="1600" dirty="0" err="1" smtClean="0"/>
              <a:t>Nereidae</a:t>
            </a:r>
            <a:endParaRPr lang="ru-RU" sz="1600" dirty="0" smtClean="0"/>
          </a:p>
          <a:p>
            <a:r>
              <a:rPr lang="ru-RU" sz="1600" dirty="0" smtClean="0"/>
              <a:t>          род </a:t>
            </a:r>
            <a:r>
              <a:rPr lang="en-US" sz="1600" dirty="0" err="1" smtClean="0"/>
              <a:t>Nereis</a:t>
            </a:r>
            <a:r>
              <a:rPr lang="ru-RU" sz="1600" dirty="0" smtClean="0"/>
              <a:t> (</a:t>
            </a:r>
            <a:r>
              <a:rPr lang="ru-RU" sz="1600" dirty="0" err="1" smtClean="0"/>
              <a:t>Нереис</a:t>
            </a:r>
            <a:r>
              <a:rPr lang="ru-RU" sz="1600" dirty="0" smtClean="0"/>
              <a:t>)</a:t>
            </a:r>
          </a:p>
          <a:p>
            <a:r>
              <a:rPr lang="ru-RU" sz="1600" b="0" dirty="0" smtClean="0"/>
              <a:t>           </a:t>
            </a:r>
            <a:r>
              <a:rPr lang="en-US" sz="1600" dirty="0" smtClean="0"/>
              <a:t>N. </a:t>
            </a:r>
            <a:r>
              <a:rPr lang="en-US" sz="1600" dirty="0" err="1" smtClean="0"/>
              <a:t>pelagica</a:t>
            </a:r>
            <a:endParaRPr lang="ru-RU" sz="1600" b="0" dirty="0"/>
          </a:p>
        </p:txBody>
      </p:sp>
      <p:pic>
        <p:nvPicPr>
          <p:cNvPr id="9" name="Picture 7" descr="4"/>
          <p:cNvPicPr>
            <a:picLocks noChangeAspect="1" noChangeArrowheads="1"/>
          </p:cNvPicPr>
          <p:nvPr/>
        </p:nvPicPr>
        <p:blipFill>
          <a:blip r:embed="rId6" cstate="print">
            <a:lum contrast="6000"/>
          </a:blip>
          <a:srcRect t="4041"/>
          <a:stretch>
            <a:fillRect/>
          </a:stretch>
        </p:blipFill>
        <p:spPr bwMode="auto">
          <a:xfrm>
            <a:off x="613792" y="4496099"/>
            <a:ext cx="3094112" cy="224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0998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настасиюшка\Desktop\Новая папка\Mytil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61330"/>
            <a:ext cx="9612560" cy="539667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 err="1" smtClean="0"/>
              <a:t>кл</a:t>
            </a:r>
            <a:r>
              <a:rPr lang="ru-RU" sz="2200" b="1" dirty="0" smtClean="0"/>
              <a:t> </a:t>
            </a:r>
            <a:r>
              <a:rPr lang="en-US" sz="2200" b="1" dirty="0" err="1" smtClean="0"/>
              <a:t>Bivalvia</a:t>
            </a:r>
            <a:r>
              <a:rPr lang="ru-RU" sz="2200" b="1" dirty="0" smtClean="0"/>
              <a:t> (Двустворчатые)</a:t>
            </a:r>
            <a:endParaRPr lang="en-US" sz="2200" b="1" dirty="0" smtClean="0"/>
          </a:p>
          <a:p>
            <a:r>
              <a:rPr lang="en-US" sz="2200" b="1" dirty="0" smtClean="0"/>
              <a:t>    </a:t>
            </a:r>
            <a:r>
              <a:rPr lang="ru-RU" sz="2200" b="1" dirty="0" err="1" smtClean="0"/>
              <a:t>п</a:t>
            </a:r>
            <a:r>
              <a:rPr lang="ru-RU" sz="2200" b="1" dirty="0" smtClean="0"/>
              <a:t>/</a:t>
            </a:r>
            <a:r>
              <a:rPr lang="ru-RU" sz="2200" b="1" dirty="0" err="1" smtClean="0"/>
              <a:t>кл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Pteriomorphia</a:t>
            </a:r>
            <a:endParaRPr lang="ru-RU" sz="2200" b="1" dirty="0" smtClean="0"/>
          </a:p>
          <a:p>
            <a:r>
              <a:rPr lang="ru-RU" sz="2200" b="1" dirty="0" smtClean="0"/>
              <a:t>      </a:t>
            </a:r>
            <a:r>
              <a:rPr lang="ru-RU" sz="2200" b="1" dirty="0" err="1" smtClean="0"/>
              <a:t>отр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Mytiloida</a:t>
            </a:r>
            <a:r>
              <a:rPr lang="ru-RU" sz="2200" b="1" dirty="0" smtClean="0"/>
              <a:t> </a:t>
            </a:r>
          </a:p>
          <a:p>
            <a:r>
              <a:rPr lang="ru-RU" sz="2200" b="1" dirty="0" smtClean="0"/>
              <a:t>        сем </a:t>
            </a:r>
            <a:r>
              <a:rPr lang="ru-RU" sz="2200" b="1" dirty="0" err="1" smtClean="0"/>
              <a:t>Mytilidae</a:t>
            </a:r>
            <a:endParaRPr lang="ru-RU" sz="2200" b="1" dirty="0" smtClean="0"/>
          </a:p>
          <a:p>
            <a:r>
              <a:rPr lang="ru-RU" sz="2200" b="1" dirty="0" smtClean="0"/>
              <a:t>          </a:t>
            </a:r>
            <a:r>
              <a:rPr lang="ru-RU" sz="2200" b="1" dirty="0" err="1" smtClean="0"/>
              <a:t>Mytilus</a:t>
            </a:r>
            <a:r>
              <a:rPr lang="ru-RU" sz="2200" b="1" dirty="0" smtClean="0"/>
              <a:t> </a:t>
            </a:r>
            <a:r>
              <a:rPr lang="ru-RU" sz="2200" b="1" dirty="0" smtClean="0"/>
              <a:t>(Мидия)</a:t>
            </a:r>
          </a:p>
          <a:p>
            <a:r>
              <a:rPr lang="ru-RU" sz="2200" b="1" dirty="0" smtClean="0"/>
              <a:t>            </a:t>
            </a:r>
            <a:r>
              <a:rPr lang="en-US" sz="2200" b="1" dirty="0" smtClean="0"/>
              <a:t>M. </a:t>
            </a:r>
            <a:r>
              <a:rPr lang="en-US" sz="2200" b="1" dirty="0" err="1" smtClean="0"/>
              <a:t>edulis</a:t>
            </a:r>
            <a:r>
              <a:rPr lang="ru-RU" sz="2200" b="1" dirty="0" smtClean="0"/>
              <a:t> (Мидия съедобная)</a:t>
            </a:r>
            <a:endParaRPr lang="ru-RU" sz="22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настасиюшка\Desktop\Новая папка\Anodon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524328" cy="4224298"/>
          </a:xfrm>
          <a:prstGeom prst="rect">
            <a:avLst/>
          </a:prstGeom>
          <a:noFill/>
        </p:spPr>
      </p:pic>
      <p:pic>
        <p:nvPicPr>
          <p:cNvPr id="3075" name="Picture 3" descr="C:\Users\Анастасиюшка\Desktop\Новая папка\Anodo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57740" cy="50851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497775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 err="1" smtClean="0"/>
              <a:t>кл</a:t>
            </a:r>
            <a:r>
              <a:rPr lang="ru-RU" sz="2200" b="1" dirty="0" smtClean="0"/>
              <a:t> </a:t>
            </a:r>
            <a:r>
              <a:rPr lang="en-US" sz="2200" b="1" dirty="0" err="1" smtClean="0"/>
              <a:t>Bivalvia</a:t>
            </a:r>
            <a:r>
              <a:rPr lang="ru-RU" sz="2200" b="1" dirty="0" smtClean="0"/>
              <a:t> (Двустворчатые)</a:t>
            </a:r>
            <a:endParaRPr lang="en-US" sz="2200" b="1" dirty="0" smtClean="0"/>
          </a:p>
          <a:p>
            <a:r>
              <a:rPr lang="en-US" sz="2200" b="1" dirty="0" smtClean="0"/>
              <a:t>    </a:t>
            </a:r>
            <a:r>
              <a:rPr lang="ru-RU" sz="2200" b="1" dirty="0" err="1" smtClean="0"/>
              <a:t>п</a:t>
            </a:r>
            <a:r>
              <a:rPr lang="ru-RU" sz="2200" b="1" dirty="0" smtClean="0"/>
              <a:t>/</a:t>
            </a:r>
            <a:r>
              <a:rPr lang="ru-RU" sz="2200" b="1" dirty="0" err="1" smtClean="0"/>
              <a:t>кл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Eulamellibranchia</a:t>
            </a:r>
            <a:endParaRPr lang="ru-RU" sz="2200" b="1" dirty="0" smtClean="0"/>
          </a:p>
          <a:p>
            <a:r>
              <a:rPr lang="ru-RU" sz="2200" b="1" dirty="0" smtClean="0"/>
              <a:t>      </a:t>
            </a:r>
            <a:r>
              <a:rPr lang="ru-RU" sz="2200" b="1" dirty="0" err="1" smtClean="0"/>
              <a:t>отр</a:t>
            </a:r>
            <a:r>
              <a:rPr lang="ru-RU" sz="2200" b="1" dirty="0" smtClean="0"/>
              <a:t>  </a:t>
            </a:r>
            <a:r>
              <a:rPr lang="ru-RU" sz="2200" b="1" dirty="0" err="1" smtClean="0"/>
              <a:t>Unionida</a:t>
            </a:r>
            <a:endParaRPr lang="ru-RU" sz="2200" b="1" dirty="0" smtClean="0"/>
          </a:p>
          <a:p>
            <a:r>
              <a:rPr lang="ru-RU" sz="2200" b="1" dirty="0" smtClean="0"/>
              <a:t>        сем </a:t>
            </a:r>
            <a:r>
              <a:rPr lang="en-US" sz="2200" b="1" dirty="0" err="1" smtClean="0"/>
              <a:t>Unionidae</a:t>
            </a:r>
            <a:r>
              <a:rPr lang="en-US" sz="2200" b="1" dirty="0" smtClean="0"/>
              <a:t> </a:t>
            </a:r>
            <a:r>
              <a:rPr lang="ru-RU" sz="2200" b="1" dirty="0" smtClean="0"/>
              <a:t>(Перловицы)</a:t>
            </a:r>
          </a:p>
          <a:p>
            <a:r>
              <a:rPr lang="ru-RU" sz="2200" b="1" dirty="0" smtClean="0"/>
              <a:t>          род </a:t>
            </a:r>
            <a:r>
              <a:rPr lang="en-US" sz="2200" b="1" dirty="0" err="1" smtClean="0"/>
              <a:t>Anodonta</a:t>
            </a:r>
            <a:r>
              <a:rPr lang="en-US" sz="2200" b="1" dirty="0" smtClean="0"/>
              <a:t> </a:t>
            </a:r>
            <a:r>
              <a:rPr lang="ru-RU" sz="2200" b="1" dirty="0" smtClean="0"/>
              <a:t>(Беззубка)</a:t>
            </a:r>
          </a:p>
          <a:p>
            <a:r>
              <a:rPr lang="ru-RU" sz="2200" b="1" dirty="0" smtClean="0"/>
              <a:t>            </a:t>
            </a:r>
            <a:endParaRPr lang="ru-RU" sz="22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настасиюшка\Desktop\Новая папка\Anodon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9186002" cy="51571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 err="1" smtClean="0"/>
              <a:t>кл</a:t>
            </a:r>
            <a:r>
              <a:rPr lang="ru-RU" sz="2200" b="1" dirty="0" smtClean="0"/>
              <a:t> </a:t>
            </a:r>
            <a:r>
              <a:rPr lang="en-US" sz="2200" b="1" dirty="0" err="1" smtClean="0"/>
              <a:t>Bivalvia</a:t>
            </a:r>
            <a:r>
              <a:rPr lang="ru-RU" sz="2200" b="1" dirty="0" smtClean="0"/>
              <a:t> (Двустворчатые)</a:t>
            </a:r>
            <a:endParaRPr lang="en-US" sz="2200" b="1" dirty="0" smtClean="0"/>
          </a:p>
          <a:p>
            <a:r>
              <a:rPr lang="en-US" sz="2200" b="1" dirty="0" smtClean="0"/>
              <a:t>    </a:t>
            </a:r>
            <a:r>
              <a:rPr lang="ru-RU" sz="2200" b="1" dirty="0" err="1" smtClean="0"/>
              <a:t>п</a:t>
            </a:r>
            <a:r>
              <a:rPr lang="ru-RU" sz="2200" b="1" dirty="0" smtClean="0"/>
              <a:t>/</a:t>
            </a:r>
            <a:r>
              <a:rPr lang="ru-RU" sz="2200" b="1" dirty="0" err="1" smtClean="0"/>
              <a:t>кл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Eulamellibranchia</a:t>
            </a:r>
            <a:endParaRPr lang="ru-RU" sz="2200" b="1" dirty="0" smtClean="0"/>
          </a:p>
          <a:p>
            <a:r>
              <a:rPr lang="ru-RU" sz="2200" b="1" dirty="0" smtClean="0"/>
              <a:t>      </a:t>
            </a:r>
            <a:r>
              <a:rPr lang="ru-RU" sz="2200" b="1" dirty="0" err="1" smtClean="0"/>
              <a:t>отр</a:t>
            </a:r>
            <a:r>
              <a:rPr lang="ru-RU" sz="2200" b="1" dirty="0" smtClean="0"/>
              <a:t>  </a:t>
            </a:r>
            <a:r>
              <a:rPr lang="ru-RU" sz="2200" b="1" dirty="0" err="1" smtClean="0"/>
              <a:t>Unionida</a:t>
            </a:r>
            <a:endParaRPr lang="ru-RU" sz="2200" b="1" dirty="0" smtClean="0"/>
          </a:p>
          <a:p>
            <a:r>
              <a:rPr lang="ru-RU" sz="2200" b="1" dirty="0" smtClean="0"/>
              <a:t>        сем </a:t>
            </a:r>
            <a:r>
              <a:rPr lang="en-US" sz="2200" b="1" dirty="0" err="1" smtClean="0"/>
              <a:t>Unionidae</a:t>
            </a:r>
            <a:r>
              <a:rPr lang="en-US" sz="2200" b="1" dirty="0" smtClean="0"/>
              <a:t> </a:t>
            </a:r>
            <a:r>
              <a:rPr lang="ru-RU" sz="2200" b="1" dirty="0" smtClean="0"/>
              <a:t>(Перловицы)</a:t>
            </a:r>
          </a:p>
          <a:p>
            <a:r>
              <a:rPr lang="ru-RU" sz="2200" b="1" dirty="0" smtClean="0"/>
              <a:t>          род </a:t>
            </a:r>
            <a:r>
              <a:rPr lang="en-US" sz="2200" b="1" dirty="0" err="1" smtClean="0"/>
              <a:t>Anodonta</a:t>
            </a:r>
            <a:r>
              <a:rPr lang="en-US" sz="2200" b="1" dirty="0" smtClean="0"/>
              <a:t> </a:t>
            </a:r>
            <a:r>
              <a:rPr lang="ru-RU" sz="2200" b="1" dirty="0" smtClean="0"/>
              <a:t>(Беззубка)</a:t>
            </a:r>
          </a:p>
          <a:p>
            <a:r>
              <a:rPr lang="ru-RU" sz="2200" b="1" dirty="0" smtClean="0"/>
              <a:t>            </a:t>
            </a:r>
            <a:endParaRPr lang="ru-RU" sz="22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Анастасиюшка\Desktop\Новая папка\Astacus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95788"/>
            <a:ext cx="9144000" cy="51336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644420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0000"/>
                </a:solidFill>
              </a:rPr>
              <a:t>Класс </a:t>
            </a:r>
            <a:r>
              <a:rPr lang="ru-RU" sz="2200" b="1" dirty="0" err="1" smtClean="0">
                <a:solidFill>
                  <a:srgbClr val="000000"/>
                </a:solidFill>
              </a:rPr>
              <a:t>Crustacea</a:t>
            </a:r>
            <a:r>
              <a:rPr lang="en-US" sz="2200" b="1" dirty="0" smtClean="0">
                <a:solidFill>
                  <a:srgbClr val="000000"/>
                </a:solidFill>
              </a:rPr>
              <a:t> </a:t>
            </a:r>
            <a:r>
              <a:rPr lang="ru-RU" sz="2200" b="1" dirty="0" smtClean="0">
                <a:solidFill>
                  <a:srgbClr val="000000"/>
                </a:solidFill>
              </a:rPr>
              <a:t>(Ракообразные)</a:t>
            </a:r>
          </a:p>
          <a:p>
            <a:r>
              <a:rPr lang="ru-RU" sz="2200" b="1" dirty="0" smtClean="0">
                <a:solidFill>
                  <a:srgbClr val="000000"/>
                </a:solidFill>
              </a:rPr>
              <a:t>    Подкласс </a:t>
            </a:r>
            <a:r>
              <a:rPr lang="ru-RU" sz="2200" b="1" dirty="0" err="1" smtClean="0">
                <a:solidFill>
                  <a:srgbClr val="000000"/>
                </a:solidFill>
              </a:rPr>
              <a:t>Malacostraca</a:t>
            </a:r>
            <a:r>
              <a:rPr lang="ru-RU" sz="2200" b="1" dirty="0" smtClean="0">
                <a:solidFill>
                  <a:srgbClr val="000000"/>
                </a:solidFill>
              </a:rPr>
              <a:t> (Высшие раки)</a:t>
            </a:r>
          </a:p>
          <a:p>
            <a:r>
              <a:rPr lang="ru-RU" sz="2200" b="1" dirty="0" smtClean="0">
                <a:solidFill>
                  <a:srgbClr val="000000"/>
                </a:solidFill>
              </a:rPr>
              <a:t>      Отряд </a:t>
            </a:r>
            <a:r>
              <a:rPr lang="ru-RU" sz="2200" b="1" dirty="0" err="1" smtClean="0">
                <a:solidFill>
                  <a:srgbClr val="000000"/>
                </a:solidFill>
              </a:rPr>
              <a:t>Decapoda</a:t>
            </a:r>
            <a:r>
              <a:rPr lang="ru-RU" sz="2200" b="1" dirty="0" smtClean="0">
                <a:solidFill>
                  <a:srgbClr val="000000"/>
                </a:solidFill>
              </a:rPr>
              <a:t> (Десятиногие)</a:t>
            </a:r>
          </a:p>
          <a:p>
            <a:r>
              <a:rPr lang="ru-RU" sz="2200" b="1" dirty="0" smtClean="0">
                <a:solidFill>
                  <a:srgbClr val="000000"/>
                </a:solidFill>
              </a:rPr>
              <a:t>        Семейство </a:t>
            </a:r>
            <a:r>
              <a:rPr lang="ru-RU" sz="2200" b="1" dirty="0" err="1" smtClean="0">
                <a:solidFill>
                  <a:srgbClr val="000000"/>
                </a:solidFill>
              </a:rPr>
              <a:t>Astacidae</a:t>
            </a:r>
            <a:r>
              <a:rPr lang="ru-RU" sz="2200" b="1" dirty="0" smtClean="0">
                <a:solidFill>
                  <a:srgbClr val="000000"/>
                </a:solidFill>
              </a:rPr>
              <a:t> (Речные раки)</a:t>
            </a:r>
          </a:p>
          <a:p>
            <a:r>
              <a:rPr lang="ru-RU" sz="2200" b="1" dirty="0" smtClean="0">
                <a:solidFill>
                  <a:srgbClr val="000000"/>
                </a:solidFill>
              </a:rPr>
              <a:t>          Род </a:t>
            </a:r>
            <a:r>
              <a:rPr lang="ru-RU" sz="2200" b="1" dirty="0" err="1" smtClean="0">
                <a:solidFill>
                  <a:srgbClr val="000000"/>
                </a:solidFill>
              </a:rPr>
              <a:t>Astacus</a:t>
            </a:r>
            <a:r>
              <a:rPr lang="ru-RU" sz="2200" b="1" dirty="0" smtClean="0">
                <a:solidFill>
                  <a:srgbClr val="000000"/>
                </a:solidFill>
              </a:rPr>
              <a:t> (Речной рак)</a:t>
            </a:r>
            <a:endParaRPr lang="en-US" sz="22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Анастасиюшка\Desktop\Новая папка\Astac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7424"/>
            <a:ext cx="4499992" cy="80153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76464" y="5028272"/>
            <a:ext cx="60121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0000"/>
                </a:solidFill>
              </a:rPr>
              <a:t>Класс </a:t>
            </a:r>
            <a:r>
              <a:rPr lang="ru-RU" sz="2200" b="1" dirty="0" err="1" smtClean="0">
                <a:solidFill>
                  <a:srgbClr val="000000"/>
                </a:solidFill>
              </a:rPr>
              <a:t>Crustacea</a:t>
            </a:r>
            <a:r>
              <a:rPr lang="en-US" sz="2200" b="1" dirty="0" smtClean="0">
                <a:solidFill>
                  <a:srgbClr val="000000"/>
                </a:solidFill>
              </a:rPr>
              <a:t> </a:t>
            </a:r>
            <a:r>
              <a:rPr lang="ru-RU" sz="2200" b="1" dirty="0" smtClean="0">
                <a:solidFill>
                  <a:srgbClr val="000000"/>
                </a:solidFill>
              </a:rPr>
              <a:t>(Ракообразные)</a:t>
            </a:r>
          </a:p>
          <a:p>
            <a:r>
              <a:rPr lang="ru-RU" sz="2200" b="1" dirty="0" smtClean="0">
                <a:solidFill>
                  <a:srgbClr val="000000"/>
                </a:solidFill>
              </a:rPr>
              <a:t>    Подкласс </a:t>
            </a:r>
            <a:r>
              <a:rPr lang="ru-RU" sz="2200" b="1" dirty="0" err="1" smtClean="0">
                <a:solidFill>
                  <a:srgbClr val="000000"/>
                </a:solidFill>
              </a:rPr>
              <a:t>Malacostraca</a:t>
            </a:r>
            <a:r>
              <a:rPr lang="ru-RU" sz="2200" b="1" dirty="0" smtClean="0">
                <a:solidFill>
                  <a:srgbClr val="000000"/>
                </a:solidFill>
              </a:rPr>
              <a:t> (Высшие раки)</a:t>
            </a:r>
          </a:p>
          <a:p>
            <a:r>
              <a:rPr lang="ru-RU" sz="2200" b="1" dirty="0" smtClean="0">
                <a:solidFill>
                  <a:srgbClr val="000000"/>
                </a:solidFill>
              </a:rPr>
              <a:t>      Отряд </a:t>
            </a:r>
            <a:r>
              <a:rPr lang="ru-RU" sz="2200" b="1" dirty="0" err="1" smtClean="0">
                <a:solidFill>
                  <a:srgbClr val="000000"/>
                </a:solidFill>
              </a:rPr>
              <a:t>Decapoda</a:t>
            </a:r>
            <a:r>
              <a:rPr lang="ru-RU" sz="2200" b="1" dirty="0" smtClean="0">
                <a:solidFill>
                  <a:srgbClr val="000000"/>
                </a:solidFill>
              </a:rPr>
              <a:t> (Десятиногие)</a:t>
            </a:r>
          </a:p>
          <a:p>
            <a:r>
              <a:rPr lang="ru-RU" sz="2200" b="1" dirty="0" smtClean="0">
                <a:solidFill>
                  <a:srgbClr val="000000"/>
                </a:solidFill>
              </a:rPr>
              <a:t>        Семейство </a:t>
            </a:r>
            <a:r>
              <a:rPr lang="ru-RU" sz="2200" b="1" dirty="0" err="1" smtClean="0">
                <a:solidFill>
                  <a:srgbClr val="000000"/>
                </a:solidFill>
              </a:rPr>
              <a:t>Astacidae</a:t>
            </a:r>
            <a:r>
              <a:rPr lang="ru-RU" sz="2200" b="1" dirty="0" smtClean="0">
                <a:solidFill>
                  <a:srgbClr val="000000"/>
                </a:solidFill>
              </a:rPr>
              <a:t> (Речные раки)</a:t>
            </a:r>
          </a:p>
          <a:p>
            <a:r>
              <a:rPr lang="ru-RU" sz="2200" b="1" dirty="0" smtClean="0">
                <a:solidFill>
                  <a:srgbClr val="000000"/>
                </a:solidFill>
              </a:rPr>
              <a:t>          Род </a:t>
            </a:r>
            <a:r>
              <a:rPr lang="ru-RU" sz="2200" b="1" dirty="0" err="1" smtClean="0">
                <a:solidFill>
                  <a:srgbClr val="000000"/>
                </a:solidFill>
              </a:rPr>
              <a:t>Astacus</a:t>
            </a:r>
            <a:r>
              <a:rPr lang="ru-RU" sz="2200" b="1" dirty="0" smtClean="0">
                <a:solidFill>
                  <a:srgbClr val="000000"/>
                </a:solidFill>
              </a:rPr>
              <a:t> (Речной рак)</a:t>
            </a:r>
            <a:endParaRPr lang="en-US" sz="22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/>
          </a:p>
        </p:txBody>
      </p:sp>
      <p:pic>
        <p:nvPicPr>
          <p:cNvPr id="9219" name="Picture 3" descr="C:\Users\Анастасиюшка\Desktop\Новая папка\Gramphodarina fem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814854" y="742847"/>
            <a:ext cx="8109522" cy="45528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220" name="Picture 4" descr="C:\Users\Анастасиюшка\Desktop\Новая папка\Gramphodarina ma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915050" y="-351678"/>
            <a:ext cx="9234780" cy="51845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Прямоугольник 5"/>
          <p:cNvSpPr/>
          <p:nvPr/>
        </p:nvSpPr>
        <p:spPr>
          <a:xfrm>
            <a:off x="2483768" y="3861048"/>
            <a:ext cx="4176464" cy="38164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0000"/>
                </a:solidFill>
              </a:rPr>
              <a:t>Класс </a:t>
            </a:r>
            <a:r>
              <a:rPr lang="en-US" sz="2200" b="1" dirty="0" err="1" smtClean="0">
                <a:solidFill>
                  <a:srgbClr val="000000"/>
                </a:solidFill>
              </a:rPr>
              <a:t>Hexapoda</a:t>
            </a:r>
            <a:r>
              <a:rPr lang="ru-RU" sz="2200" b="1" dirty="0" smtClean="0">
                <a:solidFill>
                  <a:srgbClr val="000000"/>
                </a:solidFill>
              </a:rPr>
              <a:t> (</a:t>
            </a:r>
            <a:r>
              <a:rPr lang="ru-RU" sz="2200" b="1" dirty="0" err="1" smtClean="0">
                <a:solidFill>
                  <a:srgbClr val="000000"/>
                </a:solidFill>
              </a:rPr>
              <a:t>Шестиногие</a:t>
            </a:r>
            <a:r>
              <a:rPr lang="ru-RU" sz="2200" b="1" dirty="0" smtClean="0">
                <a:solidFill>
                  <a:srgbClr val="000000"/>
                </a:solidFill>
              </a:rPr>
              <a:t>)</a:t>
            </a:r>
            <a:endParaRPr lang="en-US" sz="2200" b="1" dirty="0" smtClean="0">
              <a:solidFill>
                <a:srgbClr val="000000"/>
              </a:solidFill>
            </a:endParaRPr>
          </a:p>
          <a:p>
            <a:r>
              <a:rPr lang="en-US" sz="2200" b="1" dirty="0" smtClean="0">
                <a:solidFill>
                  <a:srgbClr val="000000"/>
                </a:solidFill>
              </a:rPr>
              <a:t> </a:t>
            </a:r>
            <a:r>
              <a:rPr lang="ru-RU" sz="2200" b="1" dirty="0" smtClean="0">
                <a:solidFill>
                  <a:srgbClr val="000000"/>
                </a:solidFill>
              </a:rPr>
              <a:t>   Подкласс </a:t>
            </a:r>
            <a:r>
              <a:rPr lang="en-US" sz="2200" b="1" dirty="0" err="1" smtClean="0">
                <a:solidFill>
                  <a:srgbClr val="000000"/>
                </a:solidFill>
              </a:rPr>
              <a:t>Insecta</a:t>
            </a:r>
            <a:r>
              <a:rPr lang="ru-RU" sz="2200" b="1" dirty="0" smtClean="0">
                <a:solidFill>
                  <a:srgbClr val="000000"/>
                </a:solidFill>
              </a:rPr>
              <a:t> (Насекомые)</a:t>
            </a:r>
          </a:p>
          <a:p>
            <a:r>
              <a:rPr lang="ru-RU" sz="2200" b="1" dirty="0" smtClean="0">
                <a:solidFill>
                  <a:srgbClr val="000000"/>
                </a:solidFill>
              </a:rPr>
              <a:t>      Отряд </a:t>
            </a:r>
            <a:r>
              <a:rPr lang="en-US" sz="2200" b="1" dirty="0" err="1" smtClean="0">
                <a:solidFill>
                  <a:srgbClr val="000000"/>
                </a:solidFill>
              </a:rPr>
              <a:t>Oothecaria</a:t>
            </a:r>
            <a:r>
              <a:rPr lang="ru-RU" sz="2200" b="1" dirty="0" smtClean="0">
                <a:solidFill>
                  <a:srgbClr val="000000"/>
                </a:solidFill>
              </a:rPr>
              <a:t> (</a:t>
            </a:r>
            <a:r>
              <a:rPr lang="ru-RU" sz="2200" b="1" dirty="0" err="1" smtClean="0">
                <a:solidFill>
                  <a:srgbClr val="000000"/>
                </a:solidFill>
              </a:rPr>
              <a:t>Тараканообразные</a:t>
            </a:r>
            <a:r>
              <a:rPr lang="ru-RU" sz="2200" b="1" dirty="0" smtClean="0">
                <a:solidFill>
                  <a:srgbClr val="000000"/>
                </a:solidFill>
              </a:rPr>
              <a:t> )</a:t>
            </a:r>
            <a:endParaRPr lang="en-US" sz="2200" b="1" dirty="0" smtClean="0">
              <a:solidFill>
                <a:srgbClr val="000000"/>
              </a:solidFill>
            </a:endParaRPr>
          </a:p>
          <a:p>
            <a:r>
              <a:rPr lang="en-US" sz="2200" b="1" dirty="0" smtClean="0">
                <a:solidFill>
                  <a:srgbClr val="000000"/>
                </a:solidFill>
              </a:rPr>
              <a:t>        </a:t>
            </a:r>
            <a:r>
              <a:rPr lang="ru-RU" sz="2200" b="1" dirty="0" err="1" smtClean="0">
                <a:solidFill>
                  <a:srgbClr val="000000"/>
                </a:solidFill>
              </a:rPr>
              <a:t>п</a:t>
            </a:r>
            <a:r>
              <a:rPr lang="ru-RU" sz="2200" b="1" dirty="0" smtClean="0">
                <a:solidFill>
                  <a:srgbClr val="000000"/>
                </a:solidFill>
              </a:rPr>
              <a:t>/</a:t>
            </a:r>
            <a:r>
              <a:rPr lang="ru-RU" sz="2200" b="1" dirty="0" err="1" smtClean="0">
                <a:solidFill>
                  <a:srgbClr val="000000"/>
                </a:solidFill>
              </a:rPr>
              <a:t>отр</a:t>
            </a:r>
            <a:r>
              <a:rPr lang="ru-RU" sz="2200" b="1" dirty="0" smtClean="0">
                <a:solidFill>
                  <a:srgbClr val="000000"/>
                </a:solidFill>
              </a:rPr>
              <a:t> </a:t>
            </a:r>
            <a:r>
              <a:rPr lang="ru-RU" sz="2200" b="1" dirty="0" err="1" smtClean="0"/>
              <a:t>Blattodea</a:t>
            </a:r>
            <a:r>
              <a:rPr lang="ru-RU" sz="2200" b="1" dirty="0" smtClean="0"/>
              <a:t> (Тараканы)</a:t>
            </a:r>
          </a:p>
          <a:p>
            <a:r>
              <a:rPr lang="ru-RU" sz="2200" b="1" dirty="0" smtClean="0"/>
              <a:t>          семейство </a:t>
            </a:r>
            <a:r>
              <a:rPr lang="en-US" sz="2200" b="1" dirty="0" err="1" smtClean="0"/>
              <a:t>Blaberidae</a:t>
            </a:r>
            <a:r>
              <a:rPr lang="en-US" sz="2200" b="1" dirty="0" smtClean="0"/>
              <a:t> </a:t>
            </a:r>
            <a:endParaRPr lang="ru-RU" sz="2200" b="1" dirty="0" smtClean="0"/>
          </a:p>
          <a:p>
            <a:r>
              <a:rPr lang="ru-RU" sz="2200" b="1" dirty="0" smtClean="0"/>
              <a:t>            род </a:t>
            </a:r>
            <a:r>
              <a:rPr lang="en-US" sz="2200" b="1" dirty="0" err="1" smtClean="0"/>
              <a:t>Gromphadorhina</a:t>
            </a:r>
            <a:r>
              <a:rPr lang="en-US" sz="2200" b="1" dirty="0" smtClean="0"/>
              <a:t> </a:t>
            </a:r>
            <a:endParaRPr lang="ru-RU" sz="2200" b="1" dirty="0" smtClean="0"/>
          </a:p>
          <a:p>
            <a:r>
              <a:rPr lang="ru-RU" sz="2200" b="1" dirty="0" smtClean="0"/>
              <a:t>                   (</a:t>
            </a:r>
            <a:r>
              <a:rPr lang="ru-RU" sz="2200" b="1" dirty="0" err="1" smtClean="0"/>
              <a:t>Мадагаскарский</a:t>
            </a:r>
            <a:r>
              <a:rPr lang="ru-RU" sz="2200" b="1" dirty="0" smtClean="0"/>
              <a:t> шипящий таракан)</a:t>
            </a:r>
          </a:p>
          <a:p>
            <a:endParaRPr lang="ru-RU" sz="2200" b="1" dirty="0" smtClean="0"/>
          </a:p>
          <a:p>
            <a:r>
              <a:rPr lang="ru-RU" sz="2200" b="1" dirty="0" smtClean="0"/>
              <a:t>        </a:t>
            </a:r>
            <a:endParaRPr lang="ru-RU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47664" y="40466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САМКА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32240" y="26064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САМЕЦ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настасиюшка\Desktop\Новая папка\Asteri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252627"/>
            <a:ext cx="11765506" cy="660537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436096" y="260648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</a:rPr>
              <a:t>Класс </a:t>
            </a:r>
            <a:r>
              <a:rPr lang="en-US" sz="2400" b="1" dirty="0" err="1" smtClean="0">
                <a:solidFill>
                  <a:srgbClr val="000000"/>
                </a:solidFill>
              </a:rPr>
              <a:t>Astroidea</a:t>
            </a:r>
            <a:r>
              <a:rPr lang="ru-RU" sz="2400" b="1" dirty="0" smtClean="0">
                <a:solidFill>
                  <a:srgbClr val="000000"/>
                </a:solidFill>
              </a:rPr>
              <a:t> (Морские звезды)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    </a:t>
            </a:r>
            <a:r>
              <a:rPr lang="ru-RU" sz="2400" b="1" dirty="0" smtClean="0">
                <a:solidFill>
                  <a:srgbClr val="000000"/>
                </a:solidFill>
              </a:rPr>
              <a:t>Отряд </a:t>
            </a:r>
            <a:r>
              <a:rPr lang="fr-FR" sz="2400" b="1" dirty="0" smtClean="0"/>
              <a:t>Forcipulatida</a:t>
            </a:r>
          </a:p>
          <a:p>
            <a:r>
              <a:rPr lang="ru-RU" sz="2400" b="1" dirty="0" smtClean="0">
                <a:solidFill>
                  <a:srgbClr val="000000"/>
                </a:solidFill>
              </a:rPr>
              <a:t>      Семейство </a:t>
            </a:r>
            <a:r>
              <a:rPr lang="en-US" sz="2400" b="1" dirty="0" err="1" smtClean="0">
                <a:solidFill>
                  <a:srgbClr val="000000"/>
                </a:solidFill>
              </a:rPr>
              <a:t>Asteriidae</a:t>
            </a:r>
            <a:endParaRPr lang="ru-RU" sz="2400" b="1" dirty="0" smtClean="0">
              <a:solidFill>
                <a:srgbClr val="000000"/>
              </a:solidFill>
            </a:endParaRPr>
          </a:p>
          <a:p>
            <a:r>
              <a:rPr lang="ru-RU" sz="2400" b="1" dirty="0" smtClean="0">
                <a:solidFill>
                  <a:srgbClr val="000000"/>
                </a:solidFill>
              </a:rPr>
              <a:t>        Род </a:t>
            </a:r>
            <a:r>
              <a:rPr lang="ru-RU" sz="2400" b="1" dirty="0" err="1" smtClean="0">
                <a:solidFill>
                  <a:srgbClr val="000000"/>
                </a:solidFill>
              </a:rPr>
              <a:t>Ast</a:t>
            </a:r>
            <a:r>
              <a:rPr lang="en-US" sz="2400" b="1" dirty="0" err="1" smtClean="0">
                <a:solidFill>
                  <a:srgbClr val="000000"/>
                </a:solidFill>
              </a:rPr>
              <a:t>erias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          A. </a:t>
            </a:r>
            <a:r>
              <a:rPr lang="en-US" sz="2400" b="1" dirty="0" err="1" smtClean="0">
                <a:solidFill>
                  <a:srgbClr val="000000"/>
                </a:solidFill>
              </a:rPr>
              <a:t>rubens</a:t>
            </a:r>
            <a:endParaRPr lang="ru-RU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008672" y="2988113"/>
            <a:ext cx="5236463" cy="183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628418" y="2436729"/>
            <a:ext cx="507224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4222" y="1484784"/>
            <a:ext cx="2695562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116632"/>
            <a:ext cx="1368152" cy="13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496" y="-24"/>
            <a:ext cx="510248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Надкласс </a:t>
            </a:r>
            <a:r>
              <a:rPr lang="en-US" sz="2000" dirty="0" err="1" smtClean="0"/>
              <a:t>Clitellata</a:t>
            </a:r>
            <a:r>
              <a:rPr lang="ru-RU" sz="2000" dirty="0" smtClean="0"/>
              <a:t> </a:t>
            </a:r>
            <a:r>
              <a:rPr lang="en-US" sz="2000" dirty="0" smtClean="0"/>
              <a:t>(</a:t>
            </a:r>
            <a:r>
              <a:rPr lang="ru-RU" sz="2000" dirty="0" err="1" smtClean="0"/>
              <a:t>Поясковые</a:t>
            </a:r>
            <a:r>
              <a:rPr lang="en-US" sz="2000" dirty="0" smtClean="0"/>
              <a:t>) </a:t>
            </a:r>
          </a:p>
          <a:p>
            <a:r>
              <a:rPr lang="ru-RU" sz="2000" dirty="0" smtClean="0"/>
              <a:t>  Класс </a:t>
            </a:r>
            <a:r>
              <a:rPr lang="en-US" sz="2000" dirty="0" err="1" smtClean="0"/>
              <a:t>Oligochaeta</a:t>
            </a:r>
            <a:r>
              <a:rPr lang="en-US" sz="2000" dirty="0" smtClean="0"/>
              <a:t> (</a:t>
            </a:r>
            <a:r>
              <a:rPr lang="ru-RU" sz="2000" dirty="0" smtClean="0"/>
              <a:t>Малощетинковые черви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    </a:t>
            </a:r>
            <a:r>
              <a:rPr lang="ru-RU" sz="2000" dirty="0" smtClean="0"/>
              <a:t>семейство </a:t>
            </a:r>
            <a:r>
              <a:rPr lang="en-US" sz="2000" dirty="0" err="1" smtClean="0"/>
              <a:t>Lumbricidae</a:t>
            </a:r>
            <a:endParaRPr lang="ru-RU" sz="2000" dirty="0" smtClean="0"/>
          </a:p>
          <a:p>
            <a:r>
              <a:rPr lang="ru-RU" sz="2000" dirty="0" smtClean="0"/>
              <a:t>    род </a:t>
            </a:r>
            <a:r>
              <a:rPr lang="en-US" sz="2000" dirty="0" err="1" smtClean="0"/>
              <a:t>Lumbricus</a:t>
            </a:r>
            <a:r>
              <a:rPr lang="ru-RU" sz="2000" dirty="0" smtClean="0"/>
              <a:t> </a:t>
            </a:r>
            <a:r>
              <a:rPr lang="en-US" sz="2000" dirty="0" smtClean="0"/>
              <a:t>(</a:t>
            </a:r>
            <a:r>
              <a:rPr lang="ru-RU" sz="2000" dirty="0" smtClean="0"/>
              <a:t>Дождевой червь </a:t>
            </a:r>
            <a:r>
              <a:rPr lang="en-US" sz="2000" dirty="0" smtClean="0"/>
              <a:t>)</a:t>
            </a:r>
            <a:endParaRPr lang="ru-RU" sz="2000" dirty="0" smtClean="0"/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19"/>
          <p:cNvPicPr>
            <a:picLocks noChangeAspect="1" noChangeArrowheads="1"/>
          </p:cNvPicPr>
          <p:nvPr/>
        </p:nvPicPr>
        <p:blipFill>
          <a:blip r:embed="rId2" cstate="print"/>
          <a:srcRect t="54808"/>
          <a:stretch>
            <a:fillRect/>
          </a:stretch>
        </p:blipFill>
        <p:spPr bwMode="auto">
          <a:xfrm>
            <a:off x="5266175" y="4293096"/>
            <a:ext cx="382745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-24"/>
            <a:ext cx="510248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Надкласс </a:t>
            </a:r>
            <a:r>
              <a:rPr lang="en-US" sz="2000" dirty="0" err="1" smtClean="0"/>
              <a:t>Clitellata</a:t>
            </a:r>
            <a:r>
              <a:rPr lang="ru-RU" sz="2000" dirty="0" smtClean="0"/>
              <a:t> </a:t>
            </a:r>
            <a:r>
              <a:rPr lang="en-US" sz="2000" dirty="0" smtClean="0"/>
              <a:t>(</a:t>
            </a:r>
            <a:r>
              <a:rPr lang="ru-RU" sz="2000" dirty="0" err="1" smtClean="0"/>
              <a:t>Поясковые</a:t>
            </a:r>
            <a:r>
              <a:rPr lang="en-US" sz="2000" dirty="0" smtClean="0"/>
              <a:t>) </a:t>
            </a:r>
          </a:p>
          <a:p>
            <a:r>
              <a:rPr lang="ru-RU" sz="2000" dirty="0" smtClean="0"/>
              <a:t>  Класс </a:t>
            </a:r>
            <a:r>
              <a:rPr lang="en-US" sz="2000" dirty="0" err="1" smtClean="0"/>
              <a:t>Oligochaeta</a:t>
            </a:r>
            <a:r>
              <a:rPr lang="en-US" sz="2000" dirty="0" smtClean="0"/>
              <a:t> (</a:t>
            </a:r>
            <a:r>
              <a:rPr lang="ru-RU" sz="2000" dirty="0" smtClean="0"/>
              <a:t>Малощетинковые черви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    </a:t>
            </a:r>
            <a:r>
              <a:rPr lang="ru-RU" sz="2000" dirty="0" smtClean="0"/>
              <a:t>семейство </a:t>
            </a:r>
            <a:r>
              <a:rPr lang="en-US" sz="2000" dirty="0" err="1" smtClean="0"/>
              <a:t>Lumbricidae</a:t>
            </a:r>
            <a:endParaRPr lang="ru-RU" sz="2000" dirty="0" smtClean="0"/>
          </a:p>
          <a:p>
            <a:r>
              <a:rPr lang="ru-RU" sz="2000" dirty="0" smtClean="0"/>
              <a:t>    род </a:t>
            </a:r>
            <a:r>
              <a:rPr lang="en-US" sz="2000" dirty="0" err="1" smtClean="0"/>
              <a:t>Lumbricus</a:t>
            </a:r>
            <a:r>
              <a:rPr lang="ru-RU" sz="2000" dirty="0" smtClean="0"/>
              <a:t> </a:t>
            </a:r>
            <a:r>
              <a:rPr lang="en-US" sz="2000" dirty="0" smtClean="0"/>
              <a:t>(</a:t>
            </a:r>
            <a:r>
              <a:rPr lang="ru-RU" sz="2000" dirty="0" smtClean="0"/>
              <a:t>Дождевой червь </a:t>
            </a:r>
            <a:r>
              <a:rPr lang="en-US" sz="2000" dirty="0" smtClean="0"/>
              <a:t>)</a:t>
            </a:r>
            <a:endParaRPr lang="ru-RU" sz="2000" dirty="0" smtClean="0"/>
          </a:p>
          <a:p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8001"/>
          <a:stretch>
            <a:fillRect/>
          </a:stretch>
        </p:blipFill>
        <p:spPr bwMode="auto">
          <a:xfrm>
            <a:off x="251520" y="1314854"/>
            <a:ext cx="4211960" cy="290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540000">
            <a:off x="4449159" y="1308352"/>
            <a:ext cx="4558630" cy="246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19"/>
          <p:cNvPicPr>
            <a:picLocks noChangeAspect="1" noChangeArrowheads="1"/>
          </p:cNvPicPr>
          <p:nvPr/>
        </p:nvPicPr>
        <p:blipFill>
          <a:blip r:embed="rId2" cstate="print"/>
          <a:srcRect r="22242" b="84380"/>
          <a:stretch>
            <a:fillRect/>
          </a:stretch>
        </p:blipFill>
        <p:spPr bwMode="auto">
          <a:xfrm>
            <a:off x="827584" y="4103784"/>
            <a:ext cx="4464496" cy="126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19"/>
          <p:cNvPicPr>
            <a:picLocks noChangeAspect="1" noChangeArrowheads="1"/>
          </p:cNvPicPr>
          <p:nvPr/>
        </p:nvPicPr>
        <p:blipFill>
          <a:blip r:embed="rId2" cstate="print"/>
          <a:srcRect t="20311" r="32935" b="59378"/>
          <a:stretch>
            <a:fillRect/>
          </a:stretch>
        </p:blipFill>
        <p:spPr bwMode="auto">
          <a:xfrm>
            <a:off x="755576" y="5157192"/>
            <a:ext cx="365760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26" t="11004" r="11102" b="40849"/>
          <a:stretch/>
        </p:blipFill>
        <p:spPr bwMode="auto">
          <a:xfrm rot="16200000">
            <a:off x="3398599" y="2874210"/>
            <a:ext cx="515511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048" y="116632"/>
            <a:ext cx="1687440" cy="18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36512" y="-12868"/>
            <a:ext cx="560266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600" b="0" dirty="0" smtClean="0"/>
              <a:t>Надкласс </a:t>
            </a:r>
            <a:r>
              <a:rPr lang="ru-RU" sz="1600" b="0" dirty="0" err="1" smtClean="0"/>
              <a:t>Поясковые</a:t>
            </a:r>
            <a:r>
              <a:rPr lang="ru-RU" sz="1600" b="0" dirty="0" smtClean="0"/>
              <a:t> </a:t>
            </a:r>
            <a:r>
              <a:rPr lang="en-US" sz="1600" b="0" dirty="0" smtClean="0"/>
              <a:t>(</a:t>
            </a:r>
            <a:r>
              <a:rPr lang="en-US" sz="1600" b="0" dirty="0" err="1" smtClean="0"/>
              <a:t>Clitellata</a:t>
            </a:r>
            <a:r>
              <a:rPr lang="en-US" sz="1600" b="0" dirty="0" smtClean="0"/>
              <a:t>) </a:t>
            </a:r>
            <a:endParaRPr lang="en-US" sz="1600" b="0" dirty="0"/>
          </a:p>
          <a:p>
            <a:r>
              <a:rPr lang="en-US" sz="1600" b="0" dirty="0" smtClean="0"/>
              <a:t>    </a:t>
            </a:r>
            <a:r>
              <a:rPr lang="ru-RU" sz="1600" b="0" dirty="0" smtClean="0"/>
              <a:t>кл</a:t>
            </a:r>
            <a:r>
              <a:rPr lang="ru-RU" sz="1600" dirty="0" smtClean="0"/>
              <a:t>асс </a:t>
            </a:r>
            <a:r>
              <a:rPr lang="en-US" sz="1600" dirty="0" err="1" smtClean="0"/>
              <a:t>Hirudinea</a:t>
            </a:r>
            <a:r>
              <a:rPr lang="en-US" sz="1600" dirty="0" smtClean="0"/>
              <a:t> (</a:t>
            </a:r>
            <a:r>
              <a:rPr lang="ru-RU" sz="1600" dirty="0" smtClean="0"/>
              <a:t>Пиявки</a:t>
            </a:r>
            <a:r>
              <a:rPr lang="en-US" sz="1600" dirty="0" smtClean="0"/>
              <a:t>)</a:t>
            </a:r>
            <a:endParaRPr lang="ru-RU" sz="1600" b="0" dirty="0"/>
          </a:p>
          <a:p>
            <a:r>
              <a:rPr lang="ru-RU" sz="1600" b="0" dirty="0"/>
              <a:t>      </a:t>
            </a:r>
            <a:r>
              <a:rPr lang="ru-RU" sz="1600" b="0" dirty="0" smtClean="0"/>
              <a:t>отряд </a:t>
            </a:r>
            <a:r>
              <a:rPr lang="la-Latn" sz="1600" dirty="0" smtClean="0"/>
              <a:t>Arhynchobdellida </a:t>
            </a:r>
            <a:r>
              <a:rPr lang="en-US" sz="1600" dirty="0" smtClean="0"/>
              <a:t>(</a:t>
            </a:r>
            <a:r>
              <a:rPr lang="ru-RU" sz="1600" b="0" dirty="0" err="1" smtClean="0"/>
              <a:t>Бесхоботные</a:t>
            </a:r>
            <a:r>
              <a:rPr lang="en-US" sz="1600" dirty="0" smtClean="0"/>
              <a:t>)</a:t>
            </a:r>
          </a:p>
          <a:p>
            <a:r>
              <a:rPr lang="ru-RU" sz="1600" b="0" dirty="0" smtClean="0"/>
              <a:t>        </a:t>
            </a:r>
            <a:r>
              <a:rPr lang="ru-RU" sz="1600" b="0" dirty="0"/>
              <a:t>сем </a:t>
            </a:r>
            <a:r>
              <a:rPr lang="en-US" sz="1600" dirty="0" err="1" smtClean="0"/>
              <a:t>Hirudinidae</a:t>
            </a:r>
            <a:r>
              <a:rPr lang="ru-RU" sz="1600" dirty="0" smtClean="0"/>
              <a:t> (Настоящие пиявки )</a:t>
            </a:r>
            <a:endParaRPr lang="ru-RU" sz="1600" dirty="0"/>
          </a:p>
          <a:p>
            <a:r>
              <a:rPr lang="ru-RU" sz="1600" b="0" dirty="0" smtClean="0"/>
              <a:t>          </a:t>
            </a:r>
            <a:r>
              <a:rPr lang="ru-RU" sz="1600" b="0" dirty="0"/>
              <a:t>род </a:t>
            </a:r>
            <a:r>
              <a:rPr lang="ru-RU" sz="1600" dirty="0" smtClean="0"/>
              <a:t>Пиявка </a:t>
            </a:r>
            <a:r>
              <a:rPr lang="en-US" sz="1600" dirty="0" smtClean="0"/>
              <a:t>(</a:t>
            </a:r>
            <a:r>
              <a:rPr lang="en-US" sz="1600" dirty="0" err="1" smtClean="0"/>
              <a:t>Hirudo</a:t>
            </a:r>
            <a:r>
              <a:rPr lang="en-US" sz="1600" dirty="0" smtClean="0"/>
              <a:t>) </a:t>
            </a:r>
          </a:p>
          <a:p>
            <a:r>
              <a:rPr lang="ru-RU" sz="1600" b="0" dirty="0" smtClean="0"/>
              <a:t>            </a:t>
            </a:r>
            <a:r>
              <a:rPr lang="ru-RU" sz="1600" dirty="0" smtClean="0"/>
              <a:t>Пиявка медицинская (</a:t>
            </a:r>
            <a:r>
              <a:rPr lang="en-US" sz="1600" b="0" dirty="0" smtClean="0"/>
              <a:t>H. </a:t>
            </a:r>
            <a:r>
              <a:rPr lang="en-US" sz="1600" dirty="0" err="1" smtClean="0"/>
              <a:t>medicinalis</a:t>
            </a:r>
            <a:r>
              <a:rPr lang="ru-RU" sz="1600" dirty="0" smtClean="0"/>
              <a:t>)</a:t>
            </a:r>
            <a:endParaRPr lang="ru-RU" sz="1600" b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t="1584"/>
          <a:stretch>
            <a:fillRect/>
          </a:stretch>
        </p:blipFill>
        <p:spPr bwMode="auto">
          <a:xfrm>
            <a:off x="0" y="1554828"/>
            <a:ext cx="2195736" cy="4331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805264"/>
            <a:ext cx="2014495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1556792"/>
            <a:ext cx="2275558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0811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02024"/>
            <a:ext cx="8229600" cy="1143000"/>
          </a:xfrm>
        </p:spPr>
        <p:txBody>
          <a:bodyPr/>
          <a:lstStyle/>
          <a:p>
            <a:r>
              <a:rPr lang="en-US" dirty="0" err="1" smtClean="0"/>
              <a:t>Mollusca</a:t>
            </a:r>
            <a:r>
              <a:rPr lang="en-US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3476" y="-27384"/>
            <a:ext cx="4666555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600" b="0" dirty="0" err="1" smtClean="0"/>
              <a:t>кл</a:t>
            </a:r>
            <a:r>
              <a:rPr lang="ru-RU" sz="1600" b="0" dirty="0" smtClean="0"/>
              <a:t> </a:t>
            </a:r>
            <a:r>
              <a:rPr lang="en-US" sz="1600" b="0" dirty="0" err="1" smtClean="0"/>
              <a:t>Gastropoda</a:t>
            </a:r>
            <a:r>
              <a:rPr lang="en-US" sz="1600" b="0" dirty="0" smtClean="0"/>
              <a:t> </a:t>
            </a:r>
            <a:r>
              <a:rPr lang="ru-RU" sz="1600" b="0" dirty="0" smtClean="0"/>
              <a:t>(Брюхоногие)</a:t>
            </a:r>
            <a:endParaRPr lang="en-US" sz="1600" b="0" dirty="0"/>
          </a:p>
          <a:p>
            <a:r>
              <a:rPr lang="en-US" sz="1600" b="0" dirty="0"/>
              <a:t>    </a:t>
            </a:r>
            <a:r>
              <a:rPr lang="ru-RU" sz="1600" b="0" dirty="0" err="1"/>
              <a:t>п</a:t>
            </a:r>
            <a:r>
              <a:rPr lang="ru-RU" sz="1600" b="0" dirty="0"/>
              <a:t>/</a:t>
            </a:r>
            <a:r>
              <a:rPr lang="ru-RU" sz="1600" b="0" dirty="0" err="1"/>
              <a:t>кл</a:t>
            </a:r>
            <a:r>
              <a:rPr lang="ru-RU" sz="1600" b="0" dirty="0"/>
              <a:t> </a:t>
            </a:r>
            <a:r>
              <a:rPr lang="ru-RU" sz="1600" dirty="0" err="1" smtClean="0"/>
              <a:t>Pulmonata</a:t>
            </a:r>
            <a:r>
              <a:rPr lang="ru-RU" sz="1600" dirty="0" smtClean="0"/>
              <a:t> (Легочные)</a:t>
            </a:r>
            <a:endParaRPr lang="ru-RU" sz="1600" b="0" dirty="0"/>
          </a:p>
          <a:p>
            <a:r>
              <a:rPr lang="ru-RU" sz="1600" b="0" dirty="0"/>
              <a:t>      </a:t>
            </a:r>
            <a:r>
              <a:rPr lang="ru-RU" sz="1600" b="0" dirty="0" err="1"/>
              <a:t>отр</a:t>
            </a:r>
            <a:r>
              <a:rPr lang="ru-RU" sz="1600" b="0" dirty="0"/>
              <a:t> </a:t>
            </a:r>
            <a:r>
              <a:rPr lang="ru-RU" sz="1600" dirty="0" err="1" smtClean="0"/>
              <a:t>Stylommatophora</a:t>
            </a:r>
            <a:endParaRPr lang="ru-RU" sz="1600" b="0" dirty="0"/>
          </a:p>
          <a:p>
            <a:r>
              <a:rPr lang="ru-RU" sz="1600" b="0" dirty="0"/>
              <a:t>        сем </a:t>
            </a:r>
            <a:r>
              <a:rPr lang="en-US" sz="1600" dirty="0" err="1" smtClean="0"/>
              <a:t>Achatinidae</a:t>
            </a:r>
            <a:r>
              <a:rPr lang="en-US" sz="1600" dirty="0" smtClean="0"/>
              <a:t> </a:t>
            </a:r>
            <a:endParaRPr lang="ru-RU" sz="1600" b="0" dirty="0"/>
          </a:p>
          <a:p>
            <a:r>
              <a:rPr lang="ru-RU" sz="1600" b="0" dirty="0"/>
              <a:t>          род </a:t>
            </a:r>
            <a:r>
              <a:rPr lang="en-US" sz="1600" b="0" dirty="0" err="1" smtClean="0"/>
              <a:t>Achatina</a:t>
            </a:r>
            <a:endParaRPr lang="ru-RU" sz="1600" b="0" dirty="0"/>
          </a:p>
          <a:p>
            <a:endParaRPr lang="ru-RU" sz="1600" b="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16632"/>
            <a:ext cx="2765376" cy="13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0"/>
            <a:ext cx="273180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797152"/>
            <a:ext cx="2810824" cy="187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283968" y="4797152"/>
            <a:ext cx="1872208" cy="18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C:\Users\Анастасия\Documents\Настя\кружок биофака\вскрытия и определения\IMG_0026.jpg"/>
          <p:cNvPicPr>
            <a:picLocks noChangeAspect="1" noChangeArrowheads="1"/>
          </p:cNvPicPr>
          <p:nvPr/>
        </p:nvPicPr>
        <p:blipFill>
          <a:blip r:embed="rId6" cstate="print"/>
          <a:srcRect b="14228"/>
          <a:stretch>
            <a:fillRect/>
          </a:stretch>
        </p:blipFill>
        <p:spPr bwMode="auto">
          <a:xfrm>
            <a:off x="4355976" y="1628800"/>
            <a:ext cx="4608512" cy="3096344"/>
          </a:xfrm>
          <a:prstGeom prst="rect">
            <a:avLst/>
          </a:prstGeom>
          <a:noFill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700808"/>
            <a:ext cx="4135603" cy="506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193476" y="-27384"/>
            <a:ext cx="466655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600" b="0" dirty="0" err="1" smtClean="0"/>
              <a:t>кл</a:t>
            </a:r>
            <a:r>
              <a:rPr lang="ru-RU" sz="1600" b="0" dirty="0" smtClean="0"/>
              <a:t> </a:t>
            </a:r>
            <a:r>
              <a:rPr lang="en-US" sz="1600" b="0" dirty="0" err="1" smtClean="0"/>
              <a:t>Bivalvia</a:t>
            </a:r>
            <a:r>
              <a:rPr lang="ru-RU" sz="1600" b="0" dirty="0" smtClean="0"/>
              <a:t> (Двустворчатые</a:t>
            </a:r>
            <a:r>
              <a:rPr lang="ru-RU" sz="1600" dirty="0" smtClean="0"/>
              <a:t>)</a:t>
            </a:r>
            <a:endParaRPr lang="en-US" sz="1600" b="0" dirty="0"/>
          </a:p>
          <a:p>
            <a:r>
              <a:rPr lang="en-US" sz="1600" b="0" dirty="0"/>
              <a:t>    </a:t>
            </a:r>
            <a:r>
              <a:rPr lang="ru-RU" sz="1600" b="0" dirty="0"/>
              <a:t>п/</a:t>
            </a:r>
            <a:r>
              <a:rPr lang="ru-RU" sz="1600" b="0" dirty="0" err="1"/>
              <a:t>кл</a:t>
            </a:r>
            <a:r>
              <a:rPr lang="ru-RU" sz="1600" b="0" dirty="0"/>
              <a:t> </a:t>
            </a:r>
            <a:r>
              <a:rPr lang="ru-RU" sz="1600" b="0" dirty="0" err="1"/>
              <a:t>Pteriomorphia</a:t>
            </a:r>
            <a:endParaRPr lang="ru-RU" sz="1600" b="0" dirty="0"/>
          </a:p>
          <a:p>
            <a:r>
              <a:rPr lang="ru-RU" sz="1600" b="0" dirty="0"/>
              <a:t>      </a:t>
            </a:r>
            <a:r>
              <a:rPr lang="ru-RU" sz="1600" b="0" dirty="0" err="1"/>
              <a:t>отр</a:t>
            </a:r>
            <a:r>
              <a:rPr lang="ru-RU" sz="1600" b="0" dirty="0"/>
              <a:t> </a:t>
            </a:r>
            <a:r>
              <a:rPr lang="ru-RU" sz="1600" b="0" dirty="0" err="1" smtClean="0"/>
              <a:t>Mytiloida</a:t>
            </a:r>
            <a:r>
              <a:rPr lang="ru-RU" sz="1600" b="0" dirty="0" smtClean="0"/>
              <a:t> </a:t>
            </a:r>
            <a:endParaRPr lang="ru-RU" sz="1600" b="0" dirty="0"/>
          </a:p>
          <a:p>
            <a:r>
              <a:rPr lang="ru-RU" sz="1600" b="0" dirty="0"/>
              <a:t>        сем </a:t>
            </a:r>
            <a:r>
              <a:rPr lang="ru-RU" sz="1600" b="0" dirty="0" err="1"/>
              <a:t>Mytilidae</a:t>
            </a:r>
            <a:endParaRPr lang="ru-RU" sz="1600" b="0" dirty="0"/>
          </a:p>
          <a:p>
            <a:r>
              <a:rPr lang="ru-RU" sz="1600" b="0" dirty="0"/>
              <a:t>          род </a:t>
            </a:r>
            <a:r>
              <a:rPr lang="ru-RU" sz="1600" b="0" dirty="0" err="1" smtClean="0"/>
              <a:t>Mytilus</a:t>
            </a:r>
            <a:r>
              <a:rPr lang="ru-RU" sz="1600" b="0" dirty="0" smtClean="0"/>
              <a:t> (Мидия)</a:t>
            </a:r>
            <a:endParaRPr lang="ru-RU" sz="1600" b="0" dirty="0"/>
          </a:p>
          <a:p>
            <a:r>
              <a:rPr lang="ru-RU" sz="1600" b="0" dirty="0"/>
              <a:t>            </a:t>
            </a:r>
            <a:r>
              <a:rPr lang="en-US" sz="1600" b="0" dirty="0"/>
              <a:t>M. </a:t>
            </a:r>
            <a:r>
              <a:rPr lang="en-US" sz="1600" b="0" dirty="0" err="1"/>
              <a:t>edulis</a:t>
            </a:r>
            <a:r>
              <a:rPr lang="ru-RU" sz="1600" b="0" dirty="0"/>
              <a:t> </a:t>
            </a:r>
            <a:r>
              <a:rPr lang="ru-RU" sz="1600" b="0" dirty="0" smtClean="0"/>
              <a:t>(Мидия съедобная)</a:t>
            </a:r>
            <a:endParaRPr lang="ru-RU" sz="1600" b="0" dirty="0"/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8826"/>
            <a:ext cx="2231380" cy="156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6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962" b="18169"/>
          <a:stretch>
            <a:fillRect/>
          </a:stretch>
        </p:blipFill>
        <p:spPr bwMode="auto">
          <a:xfrm>
            <a:off x="539552" y="3717032"/>
            <a:ext cx="3491880" cy="226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24036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t="12499"/>
          <a:stretch>
            <a:fillRect/>
          </a:stretch>
        </p:blipFill>
        <p:spPr bwMode="auto">
          <a:xfrm>
            <a:off x="228033" y="1556792"/>
            <a:ext cx="434396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5943600"/>
            <a:ext cx="40513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6962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36" y="1944216"/>
            <a:ext cx="5669092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C:\Users\Анастасия\Documents\Настя\кружок биофака\вскрытия и определения\IMG_0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844824"/>
            <a:ext cx="3275856" cy="2456971"/>
          </a:xfrm>
          <a:prstGeom prst="rect">
            <a:avLst/>
          </a:prstGeom>
          <a:noFill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16632"/>
            <a:ext cx="2275731" cy="151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2008" y="1849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кл</a:t>
            </a:r>
            <a:r>
              <a:rPr lang="ru-RU" dirty="0" smtClean="0"/>
              <a:t> </a:t>
            </a:r>
            <a:r>
              <a:rPr lang="en-US" dirty="0" err="1" smtClean="0"/>
              <a:t>Bivalvia</a:t>
            </a:r>
            <a:r>
              <a:rPr lang="ru-RU" dirty="0" smtClean="0"/>
              <a:t> (Двустворчатые)</a:t>
            </a:r>
            <a:endParaRPr lang="en-US" dirty="0" smtClean="0"/>
          </a:p>
          <a:p>
            <a:r>
              <a:rPr lang="en-US" dirty="0" smtClean="0"/>
              <a:t>    </a:t>
            </a:r>
            <a:r>
              <a:rPr lang="ru-RU" dirty="0" err="1" smtClean="0"/>
              <a:t>п</a:t>
            </a:r>
            <a:r>
              <a:rPr lang="ru-RU" dirty="0" smtClean="0"/>
              <a:t>/</a:t>
            </a:r>
            <a:r>
              <a:rPr lang="ru-RU" dirty="0" err="1" smtClean="0"/>
              <a:t>кл</a:t>
            </a:r>
            <a:r>
              <a:rPr lang="ru-RU" dirty="0" smtClean="0"/>
              <a:t> </a:t>
            </a:r>
            <a:r>
              <a:rPr lang="ru-RU" dirty="0" err="1" smtClean="0"/>
              <a:t>Eulamellibranchia</a:t>
            </a:r>
            <a:endParaRPr lang="ru-RU" dirty="0" smtClean="0"/>
          </a:p>
          <a:p>
            <a:r>
              <a:rPr lang="ru-RU" dirty="0" smtClean="0"/>
              <a:t>      </a:t>
            </a:r>
            <a:r>
              <a:rPr lang="ru-RU" dirty="0" err="1" smtClean="0"/>
              <a:t>отр</a:t>
            </a:r>
            <a:r>
              <a:rPr lang="ru-RU" dirty="0" smtClean="0"/>
              <a:t>  </a:t>
            </a:r>
            <a:r>
              <a:rPr lang="ru-RU" dirty="0" err="1" smtClean="0"/>
              <a:t>Unionida</a:t>
            </a:r>
            <a:endParaRPr lang="ru-RU" dirty="0" smtClean="0"/>
          </a:p>
          <a:p>
            <a:r>
              <a:rPr lang="ru-RU" dirty="0" smtClean="0"/>
              <a:t>        сем </a:t>
            </a:r>
            <a:r>
              <a:rPr lang="en-US" dirty="0" err="1" smtClean="0"/>
              <a:t>Unionidae</a:t>
            </a:r>
            <a:r>
              <a:rPr lang="en-US" dirty="0" smtClean="0"/>
              <a:t> </a:t>
            </a:r>
            <a:r>
              <a:rPr lang="ru-RU" dirty="0" smtClean="0"/>
              <a:t>(Перловицы)</a:t>
            </a:r>
          </a:p>
          <a:p>
            <a:r>
              <a:rPr lang="ru-RU" dirty="0" smtClean="0"/>
              <a:t>          род </a:t>
            </a:r>
            <a:r>
              <a:rPr lang="en-US" dirty="0" err="1" smtClean="0"/>
              <a:t>Anodonta</a:t>
            </a:r>
            <a:r>
              <a:rPr lang="en-US" dirty="0" smtClean="0"/>
              <a:t> </a:t>
            </a:r>
            <a:r>
              <a:rPr lang="ru-RU" dirty="0" smtClean="0"/>
              <a:t>(Беззубка)</a:t>
            </a:r>
          </a:p>
          <a:p>
            <a:r>
              <a:rPr lang="ru-RU" dirty="0" smtClean="0"/>
              <a:t>            </a:t>
            </a:r>
            <a:endParaRPr lang="ru-RU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365104"/>
            <a:ext cx="325438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726</Words>
  <Application>Microsoft Office PowerPoint</Application>
  <PresentationFormat>Экран (4:3)</PresentationFormat>
  <Paragraphs>155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Annelida </vt:lpstr>
      <vt:lpstr>Слайд 2</vt:lpstr>
      <vt:lpstr>Слайд 3</vt:lpstr>
      <vt:lpstr>Слайд 4</vt:lpstr>
      <vt:lpstr>Слайд 5</vt:lpstr>
      <vt:lpstr>Mollusca </vt:lpstr>
      <vt:lpstr>Слайд 7</vt:lpstr>
      <vt:lpstr>Слайд 8</vt:lpstr>
      <vt:lpstr>Слайд 9</vt:lpstr>
      <vt:lpstr>Arthropoda</vt:lpstr>
      <vt:lpstr>Слайд 11</vt:lpstr>
      <vt:lpstr>Слайд 12</vt:lpstr>
      <vt:lpstr>Слайд 13</vt:lpstr>
      <vt:lpstr>Echinodermata </vt:lpstr>
      <vt:lpstr>Слайд 15</vt:lpstr>
      <vt:lpstr>Слайд 16</vt:lpstr>
      <vt:lpstr>Класс Polychaeta (Многощетинковые черви )   п/кл Palpata       отр Phyllodocida         сем Nereidae           Nereis pelagica ,,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Анастасиюшка</dc:creator>
  <cp:lastModifiedBy>Анастасиюшка</cp:lastModifiedBy>
  <cp:revision>39</cp:revision>
  <dcterms:created xsi:type="dcterms:W3CDTF">2013-03-29T08:51:26Z</dcterms:created>
  <dcterms:modified xsi:type="dcterms:W3CDTF">2014-11-05T15:19:29Z</dcterms:modified>
</cp:coreProperties>
</file>