
<file path=[Content_Types].xml><?xml version="1.0" encoding="utf-8"?>
<Types xmlns="http://schemas.openxmlformats.org/package/2006/content-types">
  <Override ContentType="application/vnd.openxmlformats-officedocument.presentationml.slide+xml" PartName="/ppt/slides/slide29.xml"/>
  <Override ContentType="application/vnd.openxmlformats-officedocument.presentationml.slide+xml" PartName="/ppt/slides/slide47.xml"/>
  <Override ContentType="application/vnd.openxmlformats-officedocument.presentationml.slide+xml" PartName="/ppt/slides/slide58.xml"/>
  <Override ContentType="application/vnd.openxmlformats-officedocument.presentationml.slide+xml" PartName="/ppt/slides/slide76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6.xml"/>
  <Override ContentType="application/vnd.openxmlformats-officedocument.presentationml.slide+xml" PartName="/ppt/slides/slide54.xml"/>
  <Override ContentType="application/vnd.openxmlformats-officedocument.presentationml.slide+xml" PartName="/ppt/slides/slide65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25.xml"/>
  <Override ContentType="application/vnd.openxmlformats-officedocument.presentationml.slide+xml" PartName="/ppt/slides/slide43.xml"/>
  <Override ContentType="application/vnd.openxmlformats-officedocument.presentationml.slide+xml" PartName="/ppt/slides/slide72.xml"/>
  <Override ContentType="application/vnd.openxmlformats-officedocument.theme+xml" PartName="/ppt/theme/theme1.xml"/>
  <Override ContentType="application/vnd.openxmlformats-officedocument.presentationml.slideLayout+xml" PartName="/ppt/slideLayouts/slideLayout2.xml"/>
  <Default ContentType="application/xml" Extension="xml"/>
  <Override ContentType="application/vnd.openxmlformats-officedocument.presentationml.slide+xml" PartName="/ppt/slides/slide14.xml"/>
  <Override ContentType="application/vnd.openxmlformats-officedocument.presentationml.slide+xml" PartName="/ppt/slides/slide23.xml"/>
  <Override ContentType="application/vnd.openxmlformats-officedocument.presentationml.slide+xml" PartName="/ppt/slides/slide32.xml"/>
  <Override ContentType="application/vnd.openxmlformats-officedocument.presentationml.slide+xml" PartName="/ppt/slides/slide41.xml"/>
  <Override ContentType="application/vnd.openxmlformats-officedocument.presentationml.slide+xml" PartName="/ppt/slides/slide50.xml"/>
  <Override ContentType="application/vnd.openxmlformats-officedocument.presentationml.slide+xml" PartName="/ppt/slides/slide61.xml"/>
  <Override ContentType="application/vnd.openxmlformats-officedocument.presentationml.slide+xml" PartName="/ppt/slides/slide70.xml"/>
  <Override ContentType="application/vnd.openxmlformats-officedocument.presentationml.notesMaster+xml" PartName="/ppt/notesMasters/notesMaster1.xml"/>
  <Override ContentType="application/vnd.openxmlformats-officedocument.presentationml.slide+xml" PartName="/ppt/slides/slide10.xml"/>
  <Override ContentType="application/vnd.openxmlformats-officedocument.presentationml.slide+xml" PartName="/ppt/slides/slide12.xml"/>
  <Override ContentType="application/vnd.openxmlformats-officedocument.presentationml.slide+xml" PartName="/ppt/slides/slide21.xml"/>
  <Override ContentType="application/vnd.openxmlformats-officedocument.presentationml.slide+xml" PartName="/ppt/slides/slide3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+xml" PartName="/ppt/slides/slide79.xml"/>
  <Override ContentType="application/vnd.openxmlformats-officedocument.presentationml.slide+xml" PartName="/ppt/slides/slide7.xml"/>
  <Override ContentType="application/vnd.openxmlformats-officedocument.presentationml.slide+xml" PartName="/ppt/slides/slide9.xml"/>
  <Override ContentType="application/vnd.openxmlformats-officedocument.presentationml.slide+xml" PartName="/ppt/slides/slide59.xml"/>
  <Override ContentType="application/vnd.openxmlformats-officedocument.presentationml.slide+xml" PartName="/ppt/slides/slide68.xml"/>
  <Override ContentType="application/vnd.openxmlformats-officedocument.presentationml.slide+xml" PartName="/ppt/slides/slide77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+xml" PartName="/ppt/slides/slide28.xml"/>
  <Override ContentType="application/vnd.openxmlformats-officedocument.presentationml.slide+xml" PartName="/ppt/slides/slide39.xml"/>
  <Override ContentType="application/vnd.openxmlformats-officedocument.presentationml.slide+xml" PartName="/ppt/slides/slide48.xml"/>
  <Override ContentType="application/vnd.openxmlformats-officedocument.presentationml.slide+xml" PartName="/ppt/slides/slide57.xml"/>
  <Override ContentType="application/vnd.openxmlformats-officedocument.presentationml.slide+xml" PartName="/ppt/slides/slide66.xml"/>
  <Override ContentType="application/vnd.openxmlformats-officedocument.presentationml.slide+xml" PartName="/ppt/slides/slide75.xml"/>
  <Override ContentType="application/vnd.openxmlformats-officedocument.presentationml.slideLayout+xml" PartName="/ppt/slideLayouts/slideLayout7.xml"/>
  <Default ContentType="image/png" Extension="png"/>
  <Default ContentType="application/vnd.openxmlformats-officedocument.oleObject" Extension="bin"/>
  <Override ContentType="application/vnd.openxmlformats-officedocument.presentationml.slide+xml" PartName="/ppt/slides/slide3.xml"/>
  <Override ContentType="application/vnd.openxmlformats-officedocument.presentationml.slide+xml" PartName="/ppt/slides/slide17.xml"/>
  <Override ContentType="application/vnd.openxmlformats-officedocument.presentationml.slide+xml" PartName="/ppt/slides/slide26.xml"/>
  <Override ContentType="application/vnd.openxmlformats-officedocument.presentationml.slide+xml" PartName="/ppt/slides/slide37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64.xml"/>
  <Override ContentType="application/vnd.openxmlformats-officedocument.presentationml.slide+xml" PartName="/ppt/slides/slide73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5.xml"/>
  <Override ContentType="application/vnd.openxmlformats-officedocument.theme+xml" PartName="/ppt/theme/theme2.xml"/>
  <Override ContentType="application/vnd.openxmlformats-officedocument.presentationml.slide+xml" PartName="/ppt/slides/slide1.xml"/>
  <Override ContentType="application/vnd.openxmlformats-officedocument.presentationml.slide+xml" PartName="/ppt/slides/slide15.xml"/>
  <Override ContentType="application/vnd.openxmlformats-officedocument.presentationml.slide+xml" PartName="/ppt/slides/slide24.xml"/>
  <Override ContentType="application/vnd.openxmlformats-officedocument.presentationml.slide+xml" PartName="/ppt/slides/slide33.xml"/>
  <Override ContentType="application/vnd.openxmlformats-officedocument.presentationml.slide+xml" PartName="/ppt/slides/slide35.xml"/>
  <Override ContentType="application/vnd.openxmlformats-officedocument.presentationml.slide+xml" PartName="/ppt/slides/slide44.xml"/>
  <Override ContentType="application/vnd.openxmlformats-officedocument.presentationml.slide+xml" PartName="/ppt/slides/slide53.xml"/>
  <Override ContentType="application/vnd.openxmlformats-officedocument.presentationml.slide+xml" PartName="/ppt/slides/slide62.xml"/>
  <Override ContentType="application/vnd.openxmlformats-officedocument.presentationml.slide+xml" PartName="/ppt/slides/slide71.xml"/>
  <Override ContentType="application/vnd.openxmlformats-officedocument.presentationml.slide+xml" PartName="/ppt/slides/slide80.xml"/>
  <Override ContentType="application/vnd.openxmlformats-officedocument.presentationml.slideLayout+xml" PartName="/ppt/slideLayouts/slideLayout3.xml"/>
  <Default ContentType="image/jpeg" Extension="jpeg"/>
  <Default ContentType="image/x-emf" Extension="emf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22.xml"/>
  <Override ContentType="application/vnd.openxmlformats-officedocument.presentationml.slide+xml" PartName="/ppt/slides/slide31.xml"/>
  <Override ContentType="application/vnd.openxmlformats-officedocument.presentationml.slide+xml" PartName="/ppt/slides/slide42.xml"/>
  <Override ContentType="application/vnd.openxmlformats-officedocument.presentationml.slide+xml" PartName="/ppt/slides/slide51.xml"/>
  <Override ContentType="application/vnd.openxmlformats-officedocument.presentationml.slide+xml" PartName="/ppt/slides/slide60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1.xml"/>
  <Override ContentType="application/vnd.openxmlformats-officedocument.presentationml.slide+xml" PartName="/ppt/slides/slide20.xml"/>
  <Override ContentType="application/vnd.openxmlformats-officedocument.presentationml.slide+xml" PartName="/ppt/slides/slide40.xml"/>
  <Override ContentType="application/inkml+xml" PartName="/ppt/ink/ink1.xml"/>
  <Override ContentType="application/vnd.openxmlformats-officedocument.presentationml.slideLayout+xml" PartName="/ppt/slideLayouts/slideLayout10.xml"/>
  <Default ContentType="application/vnd.openxmlformats-officedocument.vmlDrawing" Extension="vml"/>
  <Default ContentType="image/gif" Extension="gif"/>
  <Override ContentType="application/vnd.openxmlformats-officedocument.presentationml.slide+xml" PartName="/ppt/slides/slide8.xml"/>
  <Override ContentType="application/vnd.openxmlformats-officedocument.presentationml.slide+xml" PartName="/ppt/slides/slide49.xml"/>
  <Override ContentType="application/vnd.openxmlformats-officedocument.presentationml.slide+xml" PartName="/ppt/slides/slide69.xml"/>
  <Override ContentType="application/vnd.openxmlformats-officedocument.presentationml.slide+xml" PartName="/ppt/slides/slide78.xml"/>
  <Override ContentType="application/vnd.openxmlformats-package.core-properties+xml" PartName="/docProps/core.xml"/>
  <Override ContentType="application/vnd.openxmlformats-officedocument.presentationml.slide+xml" PartName="/ppt/slides/slide6.xml"/>
  <Override ContentType="application/vnd.openxmlformats-officedocument.presentationml.slide+xml" PartName="/ppt/slides/slide38.xml"/>
  <Override ContentType="application/vnd.openxmlformats-officedocument.presentationml.slide+xml" PartName="/ppt/slides/slide56.xml"/>
  <Override ContentType="application/vnd.openxmlformats-officedocument.presentationml.slide+xml" PartName="/ppt/slides/slide67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7.xml"/>
  <Override ContentType="application/vnd.openxmlformats-officedocument.presentationml.slide+xml" PartName="/ppt/slides/slide45.xml"/>
  <Override ContentType="application/vnd.openxmlformats-officedocument.presentationml.slide+xml" PartName="/ppt/slides/slide74.xml"/>
  <Override ContentType="application/vnd.openxmlformats-officedocument.presentationml.slideLayout+xml" PartName="/ppt/slideLayouts/slideLayout4.xml"/>
  <Override ContentType="application/vnd.openxmlformats-officedocument.presentationml.slide+xml" PartName="/ppt/slides/slide2.xml"/>
  <Override ContentType="application/vnd.openxmlformats-officedocument.presentationml.slide+xml" PartName="/ppt/slides/slide16.xml"/>
  <Override ContentType="application/vnd.openxmlformats-officedocument.presentationml.slide+xml" PartName="/ppt/slides/slide34.xml"/>
  <Override ContentType="application/vnd.openxmlformats-officedocument.presentationml.slide+xml" PartName="/ppt/slides/slide52.xml"/>
  <Override ContentType="application/vnd.openxmlformats-officedocument.presentationml.slide+xml" PartName="/ppt/slides/slide63.xml"/>
  <Override ContentType="application/vnd.openxmlformats-officedocument.presentationml.slide+xml" PartName="/ppt/slides/slide81.xml"/>
  <Default ContentType="application/vnd.openxmlformats-package.relationships+xml" Extension="rels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3"/>
  </p:notesMasterIdLst>
  <p:sldIdLst>
    <p:sldId id="257" r:id="rId2"/>
    <p:sldId id="473" r:id="rId3"/>
    <p:sldId id="261" r:id="rId4"/>
    <p:sldId id="263" r:id="rId5"/>
    <p:sldId id="391" r:id="rId6"/>
    <p:sldId id="392" r:id="rId7"/>
    <p:sldId id="262" r:id="rId8"/>
    <p:sldId id="264" r:id="rId9"/>
    <p:sldId id="265" r:id="rId10"/>
    <p:sldId id="382" r:id="rId11"/>
    <p:sldId id="383" r:id="rId12"/>
    <p:sldId id="385" r:id="rId13"/>
    <p:sldId id="384" r:id="rId14"/>
    <p:sldId id="410" r:id="rId15"/>
    <p:sldId id="474" r:id="rId16"/>
    <p:sldId id="475" r:id="rId17"/>
    <p:sldId id="268" r:id="rId18"/>
    <p:sldId id="269" r:id="rId19"/>
    <p:sldId id="395" r:id="rId20"/>
    <p:sldId id="373" r:id="rId21"/>
    <p:sldId id="476" r:id="rId22"/>
    <p:sldId id="375" r:id="rId23"/>
    <p:sldId id="273" r:id="rId24"/>
    <p:sldId id="403" r:id="rId25"/>
    <p:sldId id="405" r:id="rId26"/>
    <p:sldId id="376" r:id="rId27"/>
    <p:sldId id="478" r:id="rId28"/>
    <p:sldId id="479" r:id="rId29"/>
    <p:sldId id="377" r:id="rId30"/>
    <p:sldId id="378" r:id="rId31"/>
    <p:sldId id="379" r:id="rId32"/>
    <p:sldId id="281" r:id="rId33"/>
    <p:sldId id="282" r:id="rId34"/>
    <p:sldId id="407" r:id="rId35"/>
    <p:sldId id="284" r:id="rId36"/>
    <p:sldId id="283" r:id="rId37"/>
    <p:sldId id="480" r:id="rId38"/>
    <p:sldId id="481" r:id="rId39"/>
    <p:sldId id="482" r:id="rId40"/>
    <p:sldId id="483" r:id="rId41"/>
    <p:sldId id="415" r:id="rId42"/>
    <p:sldId id="484" r:id="rId43"/>
    <p:sldId id="417" r:id="rId44"/>
    <p:sldId id="485" r:id="rId45"/>
    <p:sldId id="420" r:id="rId46"/>
    <p:sldId id="421" r:id="rId47"/>
    <p:sldId id="422" r:id="rId48"/>
    <p:sldId id="423" r:id="rId49"/>
    <p:sldId id="424" r:id="rId50"/>
    <p:sldId id="425" r:id="rId51"/>
    <p:sldId id="426" r:id="rId52"/>
    <p:sldId id="427" r:id="rId53"/>
    <p:sldId id="428" r:id="rId54"/>
    <p:sldId id="429" r:id="rId55"/>
    <p:sldId id="430" r:id="rId56"/>
    <p:sldId id="431" r:id="rId57"/>
    <p:sldId id="432" r:id="rId58"/>
    <p:sldId id="433" r:id="rId59"/>
    <p:sldId id="434" r:id="rId60"/>
    <p:sldId id="435" r:id="rId61"/>
    <p:sldId id="436" r:id="rId62"/>
    <p:sldId id="437" r:id="rId63"/>
    <p:sldId id="438" r:id="rId64"/>
    <p:sldId id="439" r:id="rId65"/>
    <p:sldId id="440" r:id="rId66"/>
    <p:sldId id="441" r:id="rId67"/>
    <p:sldId id="442" r:id="rId68"/>
    <p:sldId id="443" r:id="rId69"/>
    <p:sldId id="444" r:id="rId70"/>
    <p:sldId id="445" r:id="rId71"/>
    <p:sldId id="446" r:id="rId72"/>
    <p:sldId id="447" r:id="rId73"/>
    <p:sldId id="486" r:id="rId74"/>
    <p:sldId id="487" r:id="rId75"/>
    <p:sldId id="488" r:id="rId76"/>
    <p:sldId id="489" r:id="rId77"/>
    <p:sldId id="460" r:id="rId78"/>
    <p:sldId id="490" r:id="rId79"/>
    <p:sldId id="465" r:id="rId80"/>
    <p:sldId id="491" r:id="rId81"/>
    <p:sldId id="492" r:id="rId8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72" autoAdjust="0"/>
    <p:restoredTop sz="94660"/>
  </p:normalViewPr>
  <p:slideViewPr>
    <p:cSldViewPr snapToGrid="0">
      <p:cViewPr varScale="1">
        <p:scale>
          <a:sx n="73" d="100"/>
          <a:sy n="73" d="100"/>
        </p:scale>
        <p:origin x="-78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png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19-03-15T07:56:09.509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B1767457-763F-4E84-9501-8BEF9F4EFFE7}" emma:medium="tactile" emma:mode="ink">
          <msink:context xmlns:msink="http://schemas.microsoft.com/ink/2010/main" type="inkDrawing" rotatedBoundingBox="10009,632 12030,-1281 12060,-1248 10040,665" semanticType="callout" shapeName="Other"/>
        </emma:interpretation>
      </emma:emma>
    </inkml:annotationXML>
    <inkml:trace contextRef="#ctx0" brushRef="#br0">0 1928 187 0,'65'-60'-82'0,"2"-3"51"0,2-3 26 0,2-3 12 16,5-1 6-16,2-2 2 0,5-2 2 16,2-2 0-16,1 0 2 0,6-6 1 0,-1-3 1 0,5-3 1 15,2 2-2-15,3-9-1 0,-1-1-3 0,4-6-3 16,-2 2-6-16,-1-3-9 0,-1 0-12 0,-3 6-14 16,-8 4-16-16,-7 5-11 0,-8 4-7 0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408F8-BEBB-4E23-BFC7-5FF8B58CEC1B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0A823-3934-4B34-A8A8-D0FDBB154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24950-218F-4097-AAD7-0DC29732AC3D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53E38-D438-4879-92F7-688721FD89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9703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24950-218F-4097-AAD7-0DC29732AC3D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53E38-D438-4879-92F7-688721FD89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9476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24950-218F-4097-AAD7-0DC29732AC3D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53E38-D438-4879-92F7-688721FD89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3913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24950-218F-4097-AAD7-0DC29732AC3D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53E38-D438-4879-92F7-688721FD89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6393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24950-218F-4097-AAD7-0DC29732AC3D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53E38-D438-4879-92F7-688721FD89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7949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24950-218F-4097-AAD7-0DC29732AC3D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53E38-D438-4879-92F7-688721FD89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9565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24950-218F-4097-AAD7-0DC29732AC3D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53E38-D438-4879-92F7-688721FD89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1263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24950-218F-4097-AAD7-0DC29732AC3D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53E38-D438-4879-92F7-688721FD89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4090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24950-218F-4097-AAD7-0DC29732AC3D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53E38-D438-4879-92F7-688721FD89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1768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24950-218F-4097-AAD7-0DC29732AC3D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53E38-D438-4879-92F7-688721FD89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7397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24950-218F-4097-AAD7-0DC29732AC3D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53E38-D438-4879-92F7-688721FD89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1421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24950-218F-4097-AAD7-0DC29732AC3D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53E38-D438-4879-92F7-688721FD89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7139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 ?><Relationships xmlns="http://schemas.openxmlformats.org/package/2006/relationships"><Relationship Id="rId3" Target="../media/image27.jpeg" Type="http://schemas.openxmlformats.org/officeDocument/2006/relationships/image"/><Relationship Id="rId2" Target="../media/image26.jpeg" Type="http://schemas.openxmlformats.org/officeDocument/2006/relationships/image"/><Relationship Id="rId1" Target="../slideLayouts/slideLayout6.xml" Type="http://schemas.openxmlformats.org/officeDocument/2006/relationships/slideLayout"/><Relationship Id="rId4" Target="../media/image28.jpeg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3" Target="../media/image30.jpeg" Type="http://schemas.openxmlformats.org/officeDocument/2006/relationships/image"/><Relationship Id="rId2" Target="../media/image29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31.jpeg" Type="http://schemas.openxmlformats.org/officeDocument/2006/relationships/image"/></Relationships>
</file>

<file path=ppt/slides/_rels/slide14.xml.rels><?xml version="1.0" encoding="UTF-8" standalone="yes" ?><Relationships xmlns="http://schemas.openxmlformats.org/package/2006/relationships"><Relationship Id="rId3" Target="http://www.biologydiscussion.com/plants/list-of-4-important-early-vascular-plants/46091" TargetMode="External" Type="http://schemas.openxmlformats.org/officeDocument/2006/relationships/hyperlink"/><Relationship Id="rId2" Target="../media/image32.jpeg" Type="http://schemas.openxmlformats.org/officeDocument/2006/relationships/image"/><Relationship Id="rId1" Target="../slideLayouts/slideLayout6.xml" Type="http://schemas.openxmlformats.org/officeDocument/2006/relationships/slideLayout"/><Relationship Id="rId4" Target="https://elementy.ru/novosti_nauki/433239/Sovremennye_vysshie_rasteniya_voznikli_v_rezultate_sdviga_ekspressii_genov" TargetMode="External" Type="http://schemas.openxmlformats.org/officeDocument/2006/relationships/hyperlink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 ?><Relationships xmlns="http://schemas.openxmlformats.org/package/2006/relationships"><Relationship Id="rId3" Target="../media/image39.jpeg" Type="http://schemas.openxmlformats.org/officeDocument/2006/relationships/image"/><Relationship Id="rId2" Target="../media/image38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41.jpeg" Type="http://schemas.openxmlformats.org/officeDocument/2006/relationships/image"/><Relationship Id="rId4" Target="../media/image40.jpeg" Type="http://schemas.openxmlformats.org/officeDocument/2006/relationships/image"/></Relationships>
</file>

<file path=ppt/slides/_rels/slide18.xml.rels><?xml version="1.0" encoding="UTF-8" standalone="yes" ?><Relationships xmlns="http://schemas.openxmlformats.org/package/2006/relationships"><Relationship Id="rId3" Target="../media/image43.jpeg" Type="http://schemas.openxmlformats.org/officeDocument/2006/relationships/image"/><Relationship Id="rId2" Target="../media/image42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44.jpeg" Type="http://schemas.openxmlformats.org/officeDocument/2006/relationships/image"/></Relationships>
</file>

<file path=ppt/slides/_rels/slide19.xml.rels><?xml version="1.0" encoding="UTF-8" standalone="yes" ?><Relationships xmlns="http://schemas.openxmlformats.org/package/2006/relationships"><Relationship Id="rId3" Target="../media/image46.jpeg" Type="http://schemas.openxmlformats.org/officeDocument/2006/relationships/image"/><Relationship Id="rId2" Target="../media/image45.jpeg" Type="http://schemas.openxmlformats.org/officeDocument/2006/relationships/image"/><Relationship Id="rId1" Target="../slideLayouts/slideLayout6.xml" Type="http://schemas.openxmlformats.org/officeDocument/2006/relationships/slideLayout"/><Relationship Id="rId4" Target="../media/image47.jpeg" Type="http://schemas.openxmlformats.org/officeDocument/2006/relationships/image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 ?><Relationships xmlns="http://schemas.openxmlformats.org/package/2006/relationships"><Relationship Id="rId3" Target="../media/image49.jpeg" Type="http://schemas.openxmlformats.org/officeDocument/2006/relationships/image"/><Relationship Id="rId2" Target="../media/image48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51.jpeg" Type="http://schemas.openxmlformats.org/officeDocument/2006/relationships/image"/><Relationship Id="rId4" Target="../media/image50.jpeg" Type="http://schemas.openxmlformats.org/officeDocument/2006/relationships/image"/></Relationships>
</file>

<file path=ppt/slides/_rels/slide21.xml.rels><?xml version="1.0" encoding="UTF-8" standalone="yes" ?><Relationships xmlns="http://schemas.openxmlformats.org/package/2006/relationships"><Relationship Id="rId2" Target="../media/image5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2.xml.rels><?xml version="1.0" encoding="UTF-8" standalone="yes" ?><Relationships xmlns="http://schemas.openxmlformats.org/package/2006/relationships"><Relationship Id="rId3" Target="../media/image54.jpeg" Type="http://schemas.openxmlformats.org/officeDocument/2006/relationships/image"/><Relationship Id="rId2" Target="../media/image53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55.jpeg" Type="http://schemas.openxmlformats.org/officeDocument/2006/relationships/image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 ?><Relationships xmlns="http://schemas.openxmlformats.org/package/2006/relationships"><Relationship Id="rId3" Target="../media/image59.jpeg" Type="http://schemas.openxmlformats.org/officeDocument/2006/relationships/image"/><Relationship Id="rId2" Target="../media/image58.jpeg" Type="http://schemas.openxmlformats.org/officeDocument/2006/relationships/image"/><Relationship Id="rId1" Target="../slideLayouts/slideLayout6.xml" Type="http://schemas.openxmlformats.org/officeDocument/2006/relationships/slideLayout"/><Relationship Id="rId4" Target="../media/image60.jpeg" Type="http://schemas.openxmlformats.org/officeDocument/2006/relationships/image"/></Relationships>
</file>

<file path=ppt/slides/_rels/slide25.xml.rels><?xml version="1.0" encoding="UTF-8" standalone="yes" ?><Relationships xmlns="http://schemas.openxmlformats.org/package/2006/relationships"><Relationship Id="rId3" Target="../media/image62.jpeg" Type="http://schemas.openxmlformats.org/officeDocument/2006/relationships/image"/><Relationship Id="rId2" Target="../media/image61.jpeg" Type="http://schemas.openxmlformats.org/officeDocument/2006/relationships/image"/><Relationship Id="rId1" Target="../slideLayouts/slideLayout6.xml" Type="http://schemas.openxmlformats.org/officeDocument/2006/relationships/slideLayout"/><Relationship Id="rId5" Target="../media/image64.jpeg" Type="http://schemas.openxmlformats.org/officeDocument/2006/relationships/image"/><Relationship Id="rId4" Target="../media/image63.jpeg" Type="http://schemas.openxmlformats.org/officeDocument/2006/relationships/image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 ?><Relationships xmlns="http://schemas.openxmlformats.org/package/2006/relationships"><Relationship Id="rId3" Target="../media/image70.jpeg" Type="http://schemas.openxmlformats.org/officeDocument/2006/relationships/image"/><Relationship Id="rId2" Target="../media/image6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7" Target="../media/image7.jpeg" Type="http://schemas.openxmlformats.org/officeDocument/2006/relationships/image"/><Relationship Id="rId2" Target="../media/image2.jpeg" Type="http://schemas.openxmlformats.org/officeDocument/2006/relationships/image"/><Relationship Id="rId1" Target="../slideLayouts/slideLayout6.xml" Type="http://schemas.openxmlformats.org/officeDocument/2006/relationships/slideLayout"/><Relationship Id="rId6" Target="../media/image6.jpeg" Type="http://schemas.openxmlformats.org/officeDocument/2006/relationships/image"/><Relationship Id="rId5" Target="../media/image5.jpeg" Type="http://schemas.openxmlformats.org/officeDocument/2006/relationships/image"/><Relationship Id="rId4" Target="../media/image4.jpeg" Type="http://schemas.openxmlformats.org/officeDocument/2006/relationships/image"/></Relationships>
</file>

<file path=ppt/slides/_rels/slide30.xml.rels><?xml version="1.0" encoding="UTF-8" standalone="yes" ?><Relationships xmlns="http://schemas.openxmlformats.org/package/2006/relationships"><Relationship Id="rId2" Target="../media/image71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31.xml.rels><?xml version="1.0" encoding="UTF-8" standalone="yes" ?><Relationships xmlns="http://schemas.openxmlformats.org/package/2006/relationships"><Relationship Id="rId3" Target="../media/image73.jpeg" Type="http://schemas.openxmlformats.org/officeDocument/2006/relationships/image"/><Relationship Id="rId2" Target="../media/image72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 ?><Relationships xmlns="http://schemas.openxmlformats.org/package/2006/relationships"><Relationship Id="rId3" Target="../media/image76.jpeg" Type="http://schemas.openxmlformats.org/officeDocument/2006/relationships/image"/><Relationship Id="rId2" Target="../media/image75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79.jpeg" Type="http://schemas.openxmlformats.org/officeDocument/2006/relationships/image"/><Relationship Id="rId5" Target="../media/image78.jpeg" Type="http://schemas.openxmlformats.org/officeDocument/2006/relationships/image"/><Relationship Id="rId4" Target="../media/image77.jpeg" Type="http://schemas.openxmlformats.org/officeDocument/2006/relationships/image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 ?><Relationships xmlns="http://schemas.openxmlformats.org/package/2006/relationships"><Relationship Id="rId3" Target="../media/image82.jpeg" Type="http://schemas.openxmlformats.org/officeDocument/2006/relationships/image"/><Relationship Id="rId2" Target="../media/image8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 ?><Relationships xmlns="http://schemas.openxmlformats.org/package/2006/relationships"><Relationship Id="rId3" Target="../media/image89.jpeg" Type="http://schemas.openxmlformats.org/officeDocument/2006/relationships/image"/><Relationship Id="rId2" Target="../media/image8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3" Target="../media/image9.jpeg" Type="http://schemas.openxmlformats.org/officeDocument/2006/relationships/image"/><Relationship Id="rId2" Target="../media/image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gif"/><Relationship Id="rId2" Type="http://schemas.openxmlformats.org/officeDocument/2006/relationships/image" Target="../media/image90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 ?><Relationships xmlns="http://schemas.openxmlformats.org/package/2006/relationships"><Relationship Id="rId2" Target="../media/image92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2.xml.rels><?xml version="1.0" encoding="UTF-8" standalone="yes" ?><Relationships xmlns="http://schemas.openxmlformats.org/package/2006/relationships"><Relationship Id="rId3" Target="../media/image94.jpeg" Type="http://schemas.openxmlformats.org/officeDocument/2006/relationships/image"/><Relationship Id="rId2" Target="../media/image93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95.jpeg" Type="http://schemas.openxmlformats.org/officeDocument/2006/relationships/image"/></Relationships>
</file>

<file path=ppt/slides/_rels/slide43.xml.rels><?xml version="1.0" encoding="UTF-8" standalone="yes" ?><Relationships xmlns="http://schemas.openxmlformats.org/package/2006/relationships"><Relationship Id="rId3" Target="../media/image97.png" Type="http://schemas.openxmlformats.org/officeDocument/2006/relationships/image"/><Relationship Id="rId2" Target="../media/image96.gif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98.jpeg" Type="http://schemas.openxmlformats.org/officeDocument/2006/relationships/image"/></Relationships>
</file>

<file path=ppt/slides/_rels/slide44.xml.rels><?xml version="1.0" encoding="UTF-8" standalone="yes" ?><Relationships xmlns="http://schemas.openxmlformats.org/package/2006/relationships"><Relationship Id="rId2" Target="../media/image9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5.xml.rels><?xml version="1.0" encoding="UTF-8" standalone="yes" ?><Relationships xmlns="http://schemas.openxmlformats.org/package/2006/relationships"><Relationship Id="rId3" Target="../media/image101.jpeg" Type="http://schemas.openxmlformats.org/officeDocument/2006/relationships/image"/><Relationship Id="rId2" Target="../media/image100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102.jpeg" Type="http://schemas.openxmlformats.org/officeDocument/2006/relationships/image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 ?><Relationships xmlns="http://schemas.openxmlformats.org/package/2006/relationships"><Relationship Id="rId3" Target="../media/image104.jpeg" Type="http://schemas.openxmlformats.org/officeDocument/2006/relationships/image"/><Relationship Id="rId2" Target="../media/image103.jpeg" Type="http://schemas.openxmlformats.org/officeDocument/2006/relationships/image"/><Relationship Id="rId1" Target="../slideLayouts/slideLayout6.xml" Type="http://schemas.openxmlformats.org/officeDocument/2006/relationships/slideLayout"/><Relationship Id="rId4" Target="../media/image105.jpeg" Type="http://schemas.openxmlformats.org/officeDocument/2006/relationships/image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8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3.jpeg"/><Relationship Id="rId5" Type="http://schemas.openxmlformats.org/officeDocument/2006/relationships/image" Target="../media/image112.jpeg"/><Relationship Id="rId4" Type="http://schemas.openxmlformats.org/officeDocument/2006/relationships/image" Target="../media/image111.jpeg"/></Relationships>
</file>

<file path=ppt/slides/_rels/slide5.xml.rels><?xml version="1.0" encoding="UTF-8" standalone="yes" ?><Relationships xmlns="http://schemas.openxmlformats.org/package/2006/relationships"><Relationship Id="rId3" Target="../media/image11.jpeg" Type="http://schemas.openxmlformats.org/officeDocument/2006/relationships/image"/><Relationship Id="rId2" Target="../media/image10.jpeg" Type="http://schemas.openxmlformats.org/officeDocument/2006/relationships/image"/><Relationship Id="rId1" Target="../slideLayouts/slideLayout6.xml" Type="http://schemas.openxmlformats.org/officeDocument/2006/relationships/slideLayout"/><Relationship Id="rId4" Target="../media/image12.jpeg" Type="http://schemas.openxmlformats.org/officeDocument/2006/relationships/image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 ?><Relationships xmlns="http://schemas.openxmlformats.org/package/2006/relationships"><Relationship Id="rId3" Target="../media/image117.jpeg" Type="http://schemas.openxmlformats.org/officeDocument/2006/relationships/image"/><Relationship Id="rId2" Target="../media/image116.jpeg" Type="http://schemas.openxmlformats.org/officeDocument/2006/relationships/image"/><Relationship Id="rId1" Target="../slideLayouts/slideLayout6.xml" Type="http://schemas.openxmlformats.org/officeDocument/2006/relationships/slideLayout"/><Relationship Id="rId4" Target="../media/image118.jpeg" Type="http://schemas.openxmlformats.org/officeDocument/2006/relationships/image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 ?><Relationships xmlns="http://schemas.openxmlformats.org/package/2006/relationships"><Relationship Id="rId3" Target="../media/image120.jpeg" Type="http://schemas.openxmlformats.org/officeDocument/2006/relationships/image"/><Relationship Id="rId2" Target="../media/image119.jpeg" Type="http://schemas.openxmlformats.org/officeDocument/2006/relationships/image"/><Relationship Id="rId1" Target="../slideLayouts/slideLayout6.xml" Type="http://schemas.openxmlformats.org/officeDocument/2006/relationships/slideLayout"/><Relationship Id="rId4" Target="../media/image121.jpeg" Type="http://schemas.openxmlformats.org/officeDocument/2006/relationships/image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7.jpeg"/><Relationship Id="rId4" Type="http://schemas.openxmlformats.org/officeDocument/2006/relationships/image" Target="../media/image126.jpeg"/></Relationships>
</file>

<file path=ppt/slides/_rels/slide56.xml.rels><?xml version="1.0" encoding="UTF-8" standalone="yes" ?><Relationships xmlns="http://schemas.openxmlformats.org/package/2006/relationships"><Relationship Id="rId3" Target="../media/image129.jpeg" Type="http://schemas.openxmlformats.org/officeDocument/2006/relationships/image"/><Relationship Id="rId2" Target="../media/image128.jpeg" Type="http://schemas.openxmlformats.org/officeDocument/2006/relationships/image"/><Relationship Id="rId1" Target="../slideLayouts/slideLayout6.xml" Type="http://schemas.openxmlformats.org/officeDocument/2006/relationships/slideLayout"/><Relationship Id="rId4" Target="../media/image130.jpeg" Type="http://schemas.openxmlformats.org/officeDocument/2006/relationships/image"/></Relationships>
</file>

<file path=ppt/slides/_rels/slide57.xml.rels><?xml version="1.0" encoding="UTF-8" standalone="yes" ?><Relationships xmlns="http://schemas.openxmlformats.org/package/2006/relationships"><Relationship Id="rId2" Target="../media/image131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58.xml.rels><?xml version="1.0" encoding="UTF-8" standalone="yes" ?><Relationships xmlns="http://schemas.openxmlformats.org/package/2006/relationships"><Relationship Id="rId3" Target="../media/image133.jpeg" Type="http://schemas.openxmlformats.org/officeDocument/2006/relationships/image"/><Relationship Id="rId2" Target="../media/image132.jpeg" Type="http://schemas.openxmlformats.org/officeDocument/2006/relationships/image"/><Relationship Id="rId1" Target="../slideLayouts/slideLayout6.xml" Type="http://schemas.openxmlformats.org/officeDocument/2006/relationships/slideLayout"/><Relationship Id="rId4" Target="../media/image134.jpeg" Type="http://schemas.openxmlformats.org/officeDocument/2006/relationships/image"/></Relationships>
</file>

<file path=ppt/slides/_rels/slide59.xml.rels><?xml version="1.0" encoding="UTF-8" standalone="yes" ?><Relationships xmlns="http://schemas.openxmlformats.org/package/2006/relationships"><Relationship Id="rId3" Target="../media/image136.jpeg" Type="http://schemas.openxmlformats.org/officeDocument/2006/relationships/image"/><Relationship Id="rId2" Target="../media/image135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4.emf"/><Relationship Id="rId4" Type="http://schemas.openxmlformats.org/officeDocument/2006/relationships/customXml" Target="../ink/ink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 ?><Relationships xmlns="http://schemas.openxmlformats.org/package/2006/relationships"><Relationship Id="rId3" Target="../media/image139.jpeg" Type="http://schemas.openxmlformats.org/officeDocument/2006/relationships/image"/><Relationship Id="rId2" Target="../media/image138.jpeg" Type="http://schemas.openxmlformats.org/officeDocument/2006/relationships/image"/><Relationship Id="rId1" Target="../slideLayouts/slideLayout6.xml" Type="http://schemas.openxmlformats.org/officeDocument/2006/relationships/slideLayout"/><Relationship Id="rId4" Target="../media/image140.jpeg" Type="http://schemas.openxmlformats.org/officeDocument/2006/relationships/image"/></Relationships>
</file>

<file path=ppt/slides/_rels/slide62.xml.rels><?xml version="1.0" encoding="UTF-8" standalone="yes" ?><Relationships xmlns="http://schemas.openxmlformats.org/package/2006/relationships"><Relationship Id="rId3" Target="../media/image142.jpeg" Type="http://schemas.openxmlformats.org/officeDocument/2006/relationships/image"/><Relationship Id="rId2" Target="../media/image141.jpeg" Type="http://schemas.openxmlformats.org/officeDocument/2006/relationships/image"/><Relationship Id="rId1" Target="../slideLayouts/slideLayout6.xml" Type="http://schemas.openxmlformats.org/officeDocument/2006/relationships/slideLayout"/><Relationship Id="rId4" Target="../media/image143.jpeg" Type="http://schemas.openxmlformats.org/officeDocument/2006/relationships/image"/></Relationships>
</file>

<file path=ppt/slides/_rels/slide63.xml.rels><?xml version="1.0" encoding="UTF-8" standalone="yes" ?><Relationships xmlns="http://schemas.openxmlformats.org/package/2006/relationships"><Relationship Id="rId2" Target="../media/image144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jpeg"/><Relationship Id="rId7" Type="http://schemas.openxmlformats.org/officeDocument/2006/relationships/image" Target="../media/image150.jpeg"/><Relationship Id="rId2" Type="http://schemas.openxmlformats.org/officeDocument/2006/relationships/image" Target="../media/image14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9.jpeg"/><Relationship Id="rId5" Type="http://schemas.openxmlformats.org/officeDocument/2006/relationships/image" Target="../media/image148.jpeg"/><Relationship Id="rId4" Type="http://schemas.openxmlformats.org/officeDocument/2006/relationships/image" Target="../media/image147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 ?><Relationships xmlns="http://schemas.openxmlformats.org/package/2006/relationships"><Relationship Id="rId3" Target="../media/image152.jpeg" Type="http://schemas.openxmlformats.org/officeDocument/2006/relationships/image"/><Relationship Id="rId2" Target="../media/image151.jpeg" Type="http://schemas.openxmlformats.org/officeDocument/2006/relationships/image"/><Relationship Id="rId1" Target="../slideLayouts/slideLayout6.xml" Type="http://schemas.openxmlformats.org/officeDocument/2006/relationships/slideLayout"/><Relationship Id="rId5" Target="../media/image154.jpeg" Type="http://schemas.openxmlformats.org/officeDocument/2006/relationships/image"/><Relationship Id="rId4" Target="../media/image153.jpeg" Type="http://schemas.openxmlformats.org/officeDocument/2006/relationships/image"/></Relationships>
</file>

<file path=ppt/slides/_rels/slide67.xml.rels><?xml version="1.0" encoding="UTF-8" standalone="yes" ?><Relationships xmlns="http://schemas.openxmlformats.org/package/2006/relationships"><Relationship Id="rId3" Target="../media/image156.jpeg" Type="http://schemas.openxmlformats.org/officeDocument/2006/relationships/image"/><Relationship Id="rId2" Target="../media/image155.jpeg" Type="http://schemas.openxmlformats.org/officeDocument/2006/relationships/image"/><Relationship Id="rId1" Target="../slideLayouts/slideLayout6.xml" Type="http://schemas.openxmlformats.org/officeDocument/2006/relationships/slideLayout"/><Relationship Id="rId4" Target="../media/image157.jpeg" Type="http://schemas.openxmlformats.org/officeDocument/2006/relationships/image"/></Relationships>
</file>

<file path=ppt/slides/_rels/slide68.xml.rels><?xml version="1.0" encoding="UTF-8" standalone="yes" ?><Relationships xmlns="http://schemas.openxmlformats.org/package/2006/relationships"><Relationship Id="rId3" Target="../media/image159.jpeg" Type="http://schemas.openxmlformats.org/officeDocument/2006/relationships/image"/><Relationship Id="rId2" Target="../media/image158.jpeg" Type="http://schemas.openxmlformats.org/officeDocument/2006/relationships/image"/><Relationship Id="rId1" Target="../slideLayouts/slideLayout6.xml" Type="http://schemas.openxmlformats.org/officeDocument/2006/relationships/slideLayout"/><Relationship Id="rId6" Target="../media/image162.jpeg" Type="http://schemas.openxmlformats.org/officeDocument/2006/relationships/image"/><Relationship Id="rId5" Target="../media/image161.jpeg" Type="http://schemas.openxmlformats.org/officeDocument/2006/relationships/image"/><Relationship Id="rId4" Target="../media/image160.jpeg" Type="http://schemas.openxmlformats.org/officeDocument/2006/relationships/image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jpeg"/><Relationship Id="rId2" Type="http://schemas.openxmlformats.org/officeDocument/2006/relationships/image" Target="../media/image16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 ?><Relationships xmlns="http://schemas.openxmlformats.org/package/2006/relationships"><Relationship Id="rId3" Target="../media/image16.jpeg" Type="http://schemas.openxmlformats.org/officeDocument/2006/relationships/image"/><Relationship Id="rId2" Target="../media/image15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3.jpeg" Type="http://schemas.openxmlformats.org/officeDocument/2006/relationships/image"/><Relationship Id="rId4" Target="../media/image17.jpeg" Type="http://schemas.openxmlformats.org/officeDocument/2006/relationships/image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jpeg"/><Relationship Id="rId2" Type="http://schemas.openxmlformats.org/officeDocument/2006/relationships/image" Target="../media/image16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8.jpeg"/><Relationship Id="rId4" Type="http://schemas.openxmlformats.org/officeDocument/2006/relationships/image" Target="../media/image167.jpeg"/></Relationships>
</file>

<file path=ppt/slides/_rels/slide71.xml.rels><?xml version="1.0" encoding="UTF-8" standalone="yes" ?><Relationships xmlns="http://schemas.openxmlformats.org/package/2006/relationships"><Relationship Id="rId3" Target="../media/image170.jpeg" Type="http://schemas.openxmlformats.org/officeDocument/2006/relationships/image"/><Relationship Id="rId2" Target="../media/image169.jpeg" Type="http://schemas.openxmlformats.org/officeDocument/2006/relationships/image"/><Relationship Id="rId1" Target="../slideLayouts/slideLayout6.xml" Type="http://schemas.openxmlformats.org/officeDocument/2006/relationships/slideLayout"/><Relationship Id="rId5" Target="../media/image172.jpeg" Type="http://schemas.openxmlformats.org/officeDocument/2006/relationships/image"/><Relationship Id="rId4" Target="../media/image171.jpeg" Type="http://schemas.openxmlformats.org/officeDocument/2006/relationships/image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jpeg"/><Relationship Id="rId2" Type="http://schemas.openxmlformats.org/officeDocument/2006/relationships/image" Target="../media/image17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6.jpeg"/><Relationship Id="rId5" Type="http://schemas.openxmlformats.org/officeDocument/2006/relationships/image" Target="../media/image175.jpeg"/><Relationship Id="rId4" Type="http://schemas.openxmlformats.org/officeDocument/2006/relationships/image" Target="../media/image165.jpeg"/></Relationships>
</file>

<file path=ppt/slides/_rels/slide74.xml.rels><?xml version="1.0" encoding="UTF-8" standalone="yes" ?><Relationships xmlns="http://schemas.openxmlformats.org/package/2006/relationships"><Relationship Id="rId3" Target="../media/image178.jpeg" Type="http://schemas.openxmlformats.org/officeDocument/2006/relationships/image"/><Relationship Id="rId7" Target="../media/image182.jpeg" Type="http://schemas.openxmlformats.org/officeDocument/2006/relationships/image"/><Relationship Id="rId2" Target="../media/image177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181.jpeg" Type="http://schemas.openxmlformats.org/officeDocument/2006/relationships/image"/><Relationship Id="rId5" Target="../media/image180.jpeg" Type="http://schemas.openxmlformats.org/officeDocument/2006/relationships/image"/><Relationship Id="rId4" Target="../media/image179.jpeg" Type="http://schemas.openxmlformats.org/officeDocument/2006/relationships/image"/></Relationships>
</file>

<file path=ppt/slides/_rels/slide75.xml.rels><?xml version="1.0" encoding="UTF-8" standalone="yes" ?><Relationships xmlns="http://schemas.openxmlformats.org/package/2006/relationships"><Relationship Id="rId3" Target="../media/image184.jpeg" Type="http://schemas.openxmlformats.org/officeDocument/2006/relationships/image"/><Relationship Id="rId2" Target="../media/image183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185.jpeg" Type="http://schemas.openxmlformats.org/officeDocument/2006/relationships/image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jpeg"/><Relationship Id="rId2" Type="http://schemas.openxmlformats.org/officeDocument/2006/relationships/image" Target="../media/image18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jpeg"/><Relationship Id="rId5" Type="http://schemas.openxmlformats.org/officeDocument/2006/relationships/image" Target="../media/image189.jpeg"/><Relationship Id="rId4" Type="http://schemas.openxmlformats.org/officeDocument/2006/relationships/image" Target="../media/image188.jpeg"/></Relationships>
</file>

<file path=ppt/slides/_rels/slide77.xml.rels><?xml version="1.0" encoding="UTF-8" standalone="yes" ?><Relationships xmlns="http://schemas.openxmlformats.org/package/2006/relationships"><Relationship Id="rId2" Target="../media/image19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78.xml.rels><?xml version="1.0" encoding="UTF-8" standalone="yes" ?><Relationships xmlns="http://schemas.openxmlformats.org/package/2006/relationships"><Relationship Id="rId3" Target="../media/image192.jpeg" Type="http://schemas.openxmlformats.org/officeDocument/2006/relationships/image"/><Relationship Id="rId2" Target="NULL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 ?><Relationships xmlns="http://schemas.openxmlformats.org/package/2006/relationships"><Relationship Id="rId3" Target="../media/image19.jpeg" Type="http://schemas.openxmlformats.org/officeDocument/2006/relationships/image"/><Relationship Id="rId2" Target="../media/image1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jpeg"/><Relationship Id="rId2" Type="http://schemas.openxmlformats.org/officeDocument/2006/relationships/image" Target="../media/image19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5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jpeg"/><Relationship Id="rId2" Type="http://schemas.openxmlformats.org/officeDocument/2006/relationships/image" Target="../media/image19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9.jpeg"/><Relationship Id="rId4" Type="http://schemas.openxmlformats.org/officeDocument/2006/relationships/image" Target="../media/image198.jpeg"/></Relationships>
</file>

<file path=ppt/slides/_rels/slide9.xml.rels><?xml version="1.0" encoding="UTF-8" standalone="yes" ?><Relationships xmlns="http://schemas.openxmlformats.org/package/2006/relationships"><Relationship Id="rId3" Target="../media/image21.jpeg" Type="http://schemas.openxmlformats.org/officeDocument/2006/relationships/image"/><Relationship Id="rId2" Target="../media/image20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22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7888" y="1709740"/>
            <a:ext cx="7886700" cy="197398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Жизненные циклы высших растений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3984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591315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Строение таллома маршанции</a:t>
            </a:r>
          </a:p>
        </p:txBody>
      </p:sp>
      <p:sp>
        <p:nvSpPr>
          <p:cNvPr id="1030" name="AutoShape 6" descr="ÐÐ°ÑÑÐ¸Ð½ÐºÐ¸ Ð¿Ð¾ Ð·Ð°Ð¿ÑÐ¾ÑÑ marchantia leaf under microscope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1939368"/>
              </p:ext>
            </p:extLst>
          </p:nvPr>
        </p:nvGraphicFramePr>
        <p:xfrm>
          <a:off x="1053708" y="862147"/>
          <a:ext cx="4441659" cy="3291841"/>
        </p:xfrm>
        <a:graphic>
          <a:graphicData uri="http://schemas.openxmlformats.org/presentationml/2006/ole">
            <p:oleObj spid="_x0000_s2127" name="Image" r:id="rId3" imgW="6666667" imgH="4939683" progId="">
              <p:embed/>
            </p:oleObj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94886525"/>
              </p:ext>
            </p:extLst>
          </p:nvPr>
        </p:nvGraphicFramePr>
        <p:xfrm>
          <a:off x="5956663" y="862148"/>
          <a:ext cx="3961451" cy="3433037"/>
        </p:xfrm>
        <a:graphic>
          <a:graphicData uri="http://schemas.openxmlformats.org/presentationml/2006/ole">
            <p:oleObj spid="_x0000_s2128" name="Image" r:id="rId4" imgW="5701587" imgH="4939683" progId="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38595" y="4651008"/>
            <a:ext cx="1053029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Внутри слоевища имеются особые воздушные камеры, которые наполнены ассимиляционной тканью. Эти камеры сообщаются с внешней средой через </a:t>
            </a:r>
            <a:r>
              <a:rPr lang="ru-RU" dirty="0" err="1"/>
              <a:t>боченковидные</a:t>
            </a:r>
            <a:r>
              <a:rPr lang="ru-RU" dirty="0"/>
              <a:t> устьица</a:t>
            </a:r>
            <a:r>
              <a:rPr lang="ru-RU" dirty="0" smtClean="0"/>
              <a:t>.</a:t>
            </a:r>
          </a:p>
          <a:p>
            <a:r>
              <a:rPr lang="ru-RU" dirty="0"/>
              <a:t>1) простые </a:t>
            </a:r>
            <a:r>
              <a:rPr lang="ru-RU" dirty="0" smtClean="0"/>
              <a:t>ризоиды – растут </a:t>
            </a:r>
            <a:r>
              <a:rPr lang="ru-RU" dirty="0"/>
              <a:t>вертикально вниз. Врастают в землю, всасывают воду с растворенными минеральными веществами и прикрепляют таллом маршанции к почве.</a:t>
            </a:r>
          </a:p>
          <a:p>
            <a:r>
              <a:rPr lang="ru-RU" dirty="0" smtClean="0"/>
              <a:t>2</a:t>
            </a:r>
            <a:r>
              <a:rPr lang="ru-RU" dirty="0"/>
              <a:t>) язычковые </a:t>
            </a:r>
            <a:r>
              <a:rPr lang="ru-RU" dirty="0" smtClean="0"/>
              <a:t>ризоиды </a:t>
            </a:r>
            <a:r>
              <a:rPr lang="ru-RU" dirty="0"/>
              <a:t>– имеют на внутренней поверхности выросты в виде сосочков – язычков. Эти ризоиды сплетаются в тяжи, которые протягиваются вдоль краев таллома и прижимаются к нему </a:t>
            </a:r>
            <a:r>
              <a:rPr lang="ru-RU" dirty="0" err="1"/>
              <a:t>амфигастриями</a:t>
            </a:r>
            <a:r>
              <a:rPr lang="ru-RU" dirty="0"/>
              <a:t>. По язычковым ризоидам, как по фитилю, происходит движение воды вдоль таллома.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https://upload.wikimedia.org/wikipedia/commons/thumb/4/49/Liverwort_life_cycle.jpg/800px-Liverwort_life_cy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167" y="287382"/>
            <a:ext cx="6245523" cy="6331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193280" y="1184364"/>
            <a:ext cx="446749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целом жизненный цикл стандартный для мхов.</a:t>
            </a:r>
          </a:p>
          <a:p>
            <a:endParaRPr lang="ru-RU" dirty="0"/>
          </a:p>
          <a:p>
            <a:r>
              <a:rPr lang="ru-RU" dirty="0" smtClean="0"/>
              <a:t>Имеются специальные подставки для антеридиев (</a:t>
            </a:r>
            <a:r>
              <a:rPr lang="ru-RU" dirty="0" err="1" smtClean="0"/>
              <a:t>антеридиофор</a:t>
            </a:r>
            <a:r>
              <a:rPr lang="ru-RU" dirty="0" smtClean="0"/>
              <a:t>, плоская) и архегоний (</a:t>
            </a:r>
            <a:r>
              <a:rPr lang="ru-RU" dirty="0" err="1" smtClean="0"/>
              <a:t>архегониофор</a:t>
            </a:r>
            <a:r>
              <a:rPr lang="ru-RU" dirty="0" smtClean="0"/>
              <a:t>, звездчатая).</a:t>
            </a:r>
          </a:p>
          <a:p>
            <a:endParaRPr lang="ru-RU" dirty="0"/>
          </a:p>
          <a:p>
            <a:r>
              <a:rPr lang="ru-RU" dirty="0" smtClean="0"/>
              <a:t>Антеридии располагаются на верхней стороне подставки.</a:t>
            </a:r>
          </a:p>
          <a:p>
            <a:endParaRPr lang="ru-RU" dirty="0"/>
          </a:p>
          <a:p>
            <a:r>
              <a:rPr lang="ru-RU" dirty="0" smtClean="0"/>
              <a:t>Архегонии – на нижней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3610" y="7937"/>
            <a:ext cx="7886700" cy="927646"/>
          </a:xfrm>
        </p:spPr>
        <p:txBody>
          <a:bodyPr/>
          <a:lstStyle/>
          <a:p>
            <a:pPr algn="ctr"/>
            <a:r>
              <a:rPr lang="ru-RU" dirty="0" smtClean="0"/>
              <a:t>Антеридии и архегонии</a:t>
            </a:r>
            <a:endParaRPr lang="ru-RU" dirty="0"/>
          </a:p>
        </p:txBody>
      </p:sp>
      <p:sp>
        <p:nvSpPr>
          <p:cNvPr id="121858" name="AutoShape 2" descr="ÐÐ°ÑÑÐ¸Ð½ÐºÐ¸ Ð¿Ð¾ Ð·Ð°Ð¿ÑÐ¾ÑÑ marchantia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5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 t="8582" b="19540"/>
          <a:stretch>
            <a:fillRect/>
          </a:stretch>
        </p:blipFill>
        <p:spPr bwMode="auto">
          <a:xfrm>
            <a:off x="383479" y="1327469"/>
            <a:ext cx="8312577" cy="4481148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78250" y="3387633"/>
            <a:ext cx="3044713" cy="320539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913634" y="5347063"/>
            <a:ext cx="282351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A. </a:t>
            </a:r>
            <a:r>
              <a:rPr lang="ru-RU" sz="1400" dirty="0"/>
              <a:t>Продольный срез</a:t>
            </a:r>
            <a:r>
              <a:rPr lang="en-US" sz="1400" dirty="0"/>
              <a:t>: 1 </a:t>
            </a:r>
            <a:r>
              <a:rPr lang="ru-RU" sz="1400" dirty="0"/>
              <a:t>таллом</a:t>
            </a:r>
            <a:r>
              <a:rPr lang="en-US" sz="1400" dirty="0"/>
              <a:t>; 2 </a:t>
            </a:r>
            <a:r>
              <a:rPr lang="ru-RU" sz="1400" dirty="0"/>
              <a:t>ножка </a:t>
            </a:r>
            <a:r>
              <a:rPr lang="ru-RU" sz="1400" dirty="0" err="1"/>
              <a:t>антеридиофора</a:t>
            </a:r>
            <a:r>
              <a:rPr lang="en-US" sz="1400" dirty="0"/>
              <a:t>; 3 </a:t>
            </a:r>
            <a:r>
              <a:rPr lang="ru-RU" sz="1400" dirty="0"/>
              <a:t>антеридий</a:t>
            </a:r>
            <a:r>
              <a:rPr lang="en-US" sz="1400" dirty="0"/>
              <a:t>; 4 </a:t>
            </a:r>
            <a:r>
              <a:rPr lang="ru-RU" sz="1400" dirty="0" err="1"/>
              <a:t>антеридиофор</a:t>
            </a:r>
            <a:r>
              <a:rPr lang="en-US" sz="1400" dirty="0"/>
              <a:t>; B: </a:t>
            </a:r>
            <a:r>
              <a:rPr lang="ru-RU" sz="1400" dirty="0"/>
              <a:t>антеридий со </a:t>
            </a:r>
            <a:r>
              <a:rPr lang="ru-RU" sz="1400" dirty="0" err="1"/>
              <a:t>сперматогенными</a:t>
            </a:r>
            <a:r>
              <a:rPr lang="ru-RU" sz="1400" dirty="0"/>
              <a:t> клетками</a:t>
            </a:r>
            <a:r>
              <a:rPr lang="en-US" sz="1400" dirty="0"/>
              <a:t>; C </a:t>
            </a:r>
            <a:r>
              <a:rPr lang="ru-RU" sz="1400" dirty="0"/>
              <a:t>сперматозоиды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/>
          <a:srcRect/>
          <a:stretch/>
        </p:blipFill>
        <p:spPr>
          <a:xfrm>
            <a:off x="8737153" y="1057611"/>
            <a:ext cx="3231198" cy="18637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113255" y="2906061"/>
            <a:ext cx="4078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4 </a:t>
            </a:r>
            <a:r>
              <a:rPr lang="ru-RU" dirty="0"/>
              <a:t>зрелый архегоний</a:t>
            </a:r>
            <a:r>
              <a:rPr lang="en-US" dirty="0"/>
              <a:t>; 5 </a:t>
            </a:r>
            <a:r>
              <a:rPr lang="ru-RU" dirty="0"/>
              <a:t>шеечный </a:t>
            </a:r>
            <a:r>
              <a:rPr lang="ru-RU" dirty="0" smtClean="0"/>
              <a:t>канал.</a:t>
            </a:r>
            <a:r>
              <a:rPr lang="en-US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9314" y="150568"/>
            <a:ext cx="7886700" cy="60182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Спорофит маршанции</a:t>
            </a:r>
            <a:endParaRPr lang="ru-RU" dirty="0"/>
          </a:p>
        </p:txBody>
      </p:sp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0422" y="791194"/>
            <a:ext cx="4864529" cy="285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0838" name="Picture 6" descr="ÐÐ°ÑÑÐ¸Ð½ÐºÐ¸ Ð¿Ð¾ Ð·Ð°Ð¿ÑÐ¾ÑÑ marchantia sporophy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853" y="1070569"/>
            <a:ext cx="5273247" cy="2298734"/>
          </a:xfrm>
          <a:prstGeom prst="rect">
            <a:avLst/>
          </a:prstGeom>
          <a:noFill/>
        </p:spPr>
      </p:pic>
      <p:sp>
        <p:nvSpPr>
          <p:cNvPr id="120840" name="AutoShape 8" descr="ÐÐ°ÑÑÐ¸Ð½ÐºÐ¸ Ð¿Ð¾ Ð·Ð°Ð¿ÑÐ¾ÑÑ marchantia sporophyt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0842" name="AutoShape 10" descr="ÐÐ°ÑÑÐ¸Ð½ÐºÐ¸ Ð¿Ð¾ Ð·Ð°Ð¿ÑÐ¾ÑÑ marchantia sporophyt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0844" name="AutoShape 12" descr="ÐÐ°ÑÑÐ¸Ð½ÐºÐ¸ Ð¿Ð¾ Ð·Ð°Ð¿ÑÐ¾ÑÑ marchantia sporophyt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0845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89912" y="3498837"/>
            <a:ext cx="4227117" cy="317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449749" y="4249783"/>
            <a:ext cx="52545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Спорофит развивается на мете архегония, то есть на нижней стороне звездчатой подставки.</a:t>
            </a:r>
          </a:p>
          <a:p>
            <a:endParaRPr lang="ru-RU" dirty="0"/>
          </a:p>
          <a:p>
            <a:r>
              <a:rPr lang="ru-RU" dirty="0" err="1" smtClean="0"/>
              <a:t>Тетрады</a:t>
            </a:r>
            <a:r>
              <a:rPr lang="ru-RU" dirty="0" smtClean="0"/>
              <a:t> спор разделены специальными гигроскопичными нитями – </a:t>
            </a:r>
            <a:r>
              <a:rPr lang="ru-RU" dirty="0" err="1" smtClean="0"/>
              <a:t>элатерами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60120" y="0"/>
            <a:ext cx="10515600" cy="906326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 smtClean="0"/>
              <a:t>Риниофиты</a:t>
            </a:r>
            <a:r>
              <a:rPr lang="ru-RU" sz="3200" dirty="0" smtClean="0"/>
              <a:t> – первые сосудистые растения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7607" y="1411424"/>
            <a:ext cx="7030191" cy="379630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8289" y="6208416"/>
            <a:ext cx="52935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3"/>
              </a:rPr>
              <a:t>http://</a:t>
            </a:r>
            <a:r>
              <a:rPr lang="ru-RU" dirty="0" smtClean="0">
                <a:hlinkClick r:id="rId3"/>
              </a:rPr>
              <a:t>www.biologydiscussion.com/plants/list-of-4-important-early-vascular-plants/46091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612873" y="620841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hlinkClick r:id="rId4"/>
              </a:rPr>
              <a:t>https://</a:t>
            </a:r>
            <a:r>
              <a:rPr lang="ru-RU" dirty="0" smtClean="0">
                <a:hlinkClick r:id="rId4"/>
              </a:rPr>
              <a:t>elementy.ru/novosti_nauki/433239/Sovremennye_vysshie_rasteniya_voznikli_v_rezultate_sdviga_ekspressii_genov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7689668" y="1314768"/>
            <a:ext cx="42062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Первые сосудистые растения.</a:t>
            </a:r>
          </a:p>
          <a:p>
            <a:endParaRPr lang="ru-RU" dirty="0"/>
          </a:p>
          <a:p>
            <a:r>
              <a:rPr lang="ru-RU" dirty="0" smtClean="0"/>
              <a:t>Ароморфозы: развитие тканей и расчленение тела на вегетативные органы, которые позволили более эффективно транспортировать вещества по организму.</a:t>
            </a:r>
          </a:p>
          <a:p>
            <a:endParaRPr lang="ru-RU" dirty="0"/>
          </a:p>
          <a:p>
            <a:r>
              <a:rPr lang="ru-RU" dirty="0" smtClean="0"/>
              <a:t>Предполагается, что изначально в жизненном цикле преобладал гаметофит, но постепенно растения перестроились и начал преобладать спорофит.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48991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9257" y="52351"/>
            <a:ext cx="5741377" cy="76698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Отдел Папоротниковидные</a:t>
            </a:r>
            <a:endParaRPr lang="ru-RU" sz="4000" dirty="0"/>
          </a:p>
        </p:txBody>
      </p:sp>
      <p:pic>
        <p:nvPicPr>
          <p:cNvPr id="3074" name="Picture 2" descr="Картинки по запросу строение вай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162" y="1246108"/>
            <a:ext cx="4341664" cy="524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Картинки по запросу орля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0141" y="2787004"/>
            <a:ext cx="2906862" cy="216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Картинки по запросу страусни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5189" y="666365"/>
            <a:ext cx="2956767" cy="222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71865" y="2362698"/>
            <a:ext cx="1185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Страусник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96757" y="4454534"/>
            <a:ext cx="787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Орляк</a:t>
            </a:r>
          </a:p>
        </p:txBody>
      </p:sp>
      <p:pic>
        <p:nvPicPr>
          <p:cNvPr id="6" name="Picture 2" descr="Купить Щитовник мужской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340141" y="4854397"/>
            <a:ext cx="2906862" cy="188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90551" y="6330908"/>
            <a:ext cx="2106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Щитовник мужской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41783" y="1416255"/>
            <a:ext cx="42323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Споровые растения с развитой сосудистой системой.</a:t>
            </a:r>
          </a:p>
          <a:p>
            <a:endParaRPr lang="ru-RU" dirty="0"/>
          </a:p>
          <a:p>
            <a:r>
              <a:rPr lang="ru-RU" dirty="0" smtClean="0"/>
              <a:t>В жизненном цикле преобладает спороф</a:t>
            </a:r>
            <a:r>
              <a:rPr lang="ru-RU" dirty="0"/>
              <a:t>и</a:t>
            </a:r>
            <a:r>
              <a:rPr lang="ru-RU" dirty="0" smtClean="0"/>
              <a:t>т (2</a:t>
            </a:r>
            <a:r>
              <a:rPr lang="en-US" dirty="0" smtClean="0"/>
              <a:t>n)</a:t>
            </a:r>
            <a:r>
              <a:rPr lang="ru-RU" dirty="0" smtClean="0"/>
              <a:t> </a:t>
            </a:r>
          </a:p>
          <a:p>
            <a:endParaRPr lang="ru-RU" dirty="0"/>
          </a:p>
          <a:p>
            <a:r>
              <a:rPr lang="ru-RU" dirty="0" smtClean="0"/>
              <a:t>Спорофит представлен корневищем, с отходящими от него корнями, и побегами - вайями.</a:t>
            </a:r>
          </a:p>
          <a:p>
            <a:endParaRPr lang="ru-RU" dirty="0"/>
          </a:p>
          <a:p>
            <a:r>
              <a:rPr lang="ru-RU" dirty="0" smtClean="0"/>
              <a:t>Вайи – </a:t>
            </a:r>
            <a:r>
              <a:rPr lang="ru-RU" dirty="0" err="1" smtClean="0"/>
              <a:t>сложнорассеченные</a:t>
            </a:r>
            <a:r>
              <a:rPr lang="ru-RU" dirty="0" smtClean="0"/>
              <a:t> побеги папоротников, к которых сложно найти границу между стеблями и листьями</a:t>
            </a:r>
          </a:p>
          <a:p>
            <a:endParaRPr lang="ru-RU" dirty="0"/>
          </a:p>
          <a:p>
            <a:r>
              <a:rPr lang="ru-RU" dirty="0" smtClean="0"/>
              <a:t>Гаметофит (</a:t>
            </a:r>
            <a:r>
              <a:rPr lang="en-US" dirty="0" smtClean="0"/>
              <a:t>n</a:t>
            </a:r>
            <a:r>
              <a:rPr lang="en-US" dirty="0"/>
              <a:t>)</a:t>
            </a:r>
            <a:r>
              <a:rPr lang="ru-RU" dirty="0"/>
              <a:t> </a:t>
            </a:r>
            <a:r>
              <a:rPr lang="ru-RU" dirty="0" smtClean="0"/>
              <a:t> является отдельным небольшим растением (примерно 5 мм)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7324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854074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Жизненный цикл папоротника</a:t>
            </a:r>
          </a:p>
        </p:txBody>
      </p:sp>
      <p:pic>
        <p:nvPicPr>
          <p:cNvPr id="2052" name="Picture 4" descr="Жизненный цикл мхов и папоротнико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826" y="1305514"/>
            <a:ext cx="6848475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56301" y="1027771"/>
            <a:ext cx="477229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Споры образуются в спорангиях путем мейоза.</a:t>
            </a:r>
          </a:p>
          <a:p>
            <a:endParaRPr lang="ru-RU" dirty="0" smtClean="0"/>
          </a:p>
          <a:p>
            <a:r>
              <a:rPr lang="ru-RU" dirty="0" smtClean="0"/>
              <a:t>Спорангии находятся на нижней стороне листа и собраны в группы (сорусы).</a:t>
            </a:r>
          </a:p>
          <a:p>
            <a:endParaRPr lang="ru-RU" dirty="0"/>
          </a:p>
          <a:p>
            <a:r>
              <a:rPr lang="ru-RU" dirty="0" smtClean="0"/>
              <a:t>Из споры вырастает гаметофит (</a:t>
            </a:r>
            <a:r>
              <a:rPr lang="en-US" dirty="0" smtClean="0"/>
              <a:t>n)</a:t>
            </a:r>
            <a:r>
              <a:rPr lang="ru-RU" dirty="0" smtClean="0"/>
              <a:t>, или заросток.</a:t>
            </a:r>
          </a:p>
          <a:p>
            <a:endParaRPr lang="ru-RU" dirty="0"/>
          </a:p>
          <a:p>
            <a:r>
              <a:rPr lang="ru-RU" dirty="0" smtClean="0"/>
              <a:t>На заростке образуются половые органы: антеридии и архегонии, в которых путем мейоза образуются сперматозоиды и яйцеклетки.</a:t>
            </a:r>
          </a:p>
          <a:p>
            <a:endParaRPr lang="ru-RU" dirty="0"/>
          </a:p>
          <a:p>
            <a:r>
              <a:rPr lang="ru-RU" dirty="0" smtClean="0"/>
              <a:t>Оплодотворение при наличии капельно-жидкой воды.</a:t>
            </a:r>
          </a:p>
          <a:p>
            <a:endParaRPr lang="ru-RU" dirty="0"/>
          </a:p>
          <a:p>
            <a:r>
              <a:rPr lang="ru-RU" dirty="0" smtClean="0"/>
              <a:t>Из зиготы (2</a:t>
            </a:r>
            <a:r>
              <a:rPr lang="en-US" dirty="0" smtClean="0"/>
              <a:t>n</a:t>
            </a:r>
            <a:r>
              <a:rPr lang="ru-RU" dirty="0" smtClean="0"/>
              <a:t>) вырастает новый спорофит, который первое время питается за счет заростка. После укоренения спорофита гаметофит отмирает.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60981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0608" y="249513"/>
            <a:ext cx="7886700" cy="839152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Сорусы папоротников</a:t>
            </a:r>
          </a:p>
        </p:txBody>
      </p:sp>
      <p:pic>
        <p:nvPicPr>
          <p:cNvPr id="5124" name="Picture 4" descr="Картинки по запросу сорусы папоротнико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837" y="881609"/>
            <a:ext cx="2953023" cy="295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Картинки по запросу сорусы папоротнико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024" y="4079464"/>
            <a:ext cx="3928289" cy="265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Картинки по запросу сорусы папоротников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0541" y="4043463"/>
            <a:ext cx="3733351" cy="268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56023" y="1482500"/>
            <a:ext cx="340505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Большинство папоротников – равноспоровые растения,  у которых вайи выполняют функцию фотосинтеза и спороношения.</a:t>
            </a:r>
          </a:p>
          <a:p>
            <a:endParaRPr lang="ru-RU" dirty="0"/>
          </a:p>
          <a:p>
            <a:r>
              <a:rPr lang="ru-RU" dirty="0" smtClean="0"/>
              <a:t>Спорангии собраны в группы – сорусы, прикрытые </a:t>
            </a:r>
            <a:r>
              <a:rPr lang="ru-RU" dirty="0" err="1" smtClean="0"/>
              <a:t>индузиумом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smtClean="0"/>
              <a:t>При созревании спорангии растрескиваются с помощью кольца.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91610" y="1019859"/>
            <a:ext cx="3924695" cy="282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7897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942" y="278044"/>
            <a:ext cx="7886700" cy="645067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Заросток (гаметофит) папоротника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974" y="990583"/>
            <a:ext cx="3577589" cy="25669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35466" y="1952529"/>
            <a:ext cx="4393988" cy="34189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29454" y="1952529"/>
            <a:ext cx="26386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Гаметофиты (заростки) равноспоровых папоротников обоеполы.</a:t>
            </a:r>
          </a:p>
          <a:p>
            <a:endParaRPr lang="ru-RU" dirty="0"/>
          </a:p>
          <a:p>
            <a:r>
              <a:rPr lang="ru-RU" dirty="0" smtClean="0"/>
              <a:t>При оплодотворении нескольких яйцеклеток в архегонии, как правило, развивается только один зародыш</a:t>
            </a:r>
            <a:endParaRPr lang="ru-RU" dirty="0"/>
          </a:p>
        </p:txBody>
      </p:sp>
      <p:pic>
        <p:nvPicPr>
          <p:cNvPr id="7" name="Picture 2" descr="ÐÐ°ÑÑÐ¸Ð½ÐºÐ¸ Ð¿Ð¾ Ð·Ð°Ð¿ÑÐ¾ÑÑ salvinia gametofi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136" y="3709852"/>
            <a:ext cx="3924662" cy="29434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79546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04902" y="133898"/>
            <a:ext cx="7886700" cy="633357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Сальвиния – </a:t>
            </a:r>
            <a:r>
              <a:rPr lang="ru-RU" sz="3200" dirty="0" smtClean="0"/>
              <a:t>водный папоротник</a:t>
            </a:r>
            <a:endParaRPr lang="ru-RU" sz="3200" dirty="0"/>
          </a:p>
        </p:txBody>
      </p:sp>
      <p:sp>
        <p:nvSpPr>
          <p:cNvPr id="134146" name="AutoShape 2" descr="ÐÐ°ÑÑÐ¸Ð½ÐºÐ¸ Ð¿Ð¾ Ð·Ð°Ð¿ÑÐ¾ÑÑ salvinia anatomy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4265" y="3086515"/>
            <a:ext cx="5276878" cy="351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4149" name="AutoShape 5" descr="ÐÐ°ÑÑÐ¸Ð½ÐºÐ¸ Ð¿Ð¾ Ð·Ð°Ð¿ÑÐ¾ÑÑ salvinia anatomy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41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223" y="3086515"/>
            <a:ext cx="5049847" cy="336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4152" name="Picture 8" descr="ÐÐ°ÑÑÐ¸Ð½ÐºÐ¸ Ð¿Ð¾ Ð·Ð°Ð¿ÑÐ¾ÑÑ salvin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327" y="1058686"/>
            <a:ext cx="5060858" cy="173639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581070" y="767255"/>
            <a:ext cx="62983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Однолетнее растение с плавающим на поверхности воды тонким </a:t>
            </a:r>
            <a:r>
              <a:rPr lang="ru-RU" sz="1600" dirty="0" smtClean="0"/>
              <a:t>стеблем, </a:t>
            </a:r>
            <a:r>
              <a:rPr lang="ru-RU" sz="1600" dirty="0"/>
              <a:t>на каждом узле которого находятся мутовки из трёх листьев. Два листа цельные, </a:t>
            </a:r>
            <a:r>
              <a:rPr lang="ru-RU" sz="1600" dirty="0" smtClean="0"/>
              <a:t>покрыты </a:t>
            </a:r>
            <a:r>
              <a:rPr lang="ru-RU" sz="1600" dirty="0"/>
              <a:t>бородавочками, на верхушках которых находится пучок коротких толстых волосков, а нижняя поверхность густо покрыта бурыми волосками, удерживающими пузырьки воздуха, что позволяет сальвинии держаться на воде, Третий лист — подводный, он рассечён на нитевидные доли, покрытые волосками, очень похож на корни и выполняет их функции: всасывание воды и питательных веществ, а также стабилизацию растения.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011" y="221793"/>
            <a:ext cx="11421977" cy="98470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/>
              <a:t>Жизненный цикл </a:t>
            </a:r>
            <a:r>
              <a:rPr lang="ru-RU" sz="4000" dirty="0" err="1"/>
              <a:t>гапло-диплобионтный</a:t>
            </a:r>
            <a:r>
              <a:rPr lang="ru-RU" sz="4000" dirty="0"/>
              <a:t> со </a:t>
            </a:r>
            <a:r>
              <a:rPr lang="ru-RU" sz="4000" dirty="0" err="1"/>
              <a:t>спорической</a:t>
            </a:r>
            <a:r>
              <a:rPr lang="ru-RU" sz="4000" dirty="0"/>
              <a:t> редукцией</a:t>
            </a:r>
          </a:p>
        </p:txBody>
      </p:sp>
      <p:pic>
        <p:nvPicPr>
          <p:cNvPr id="8194" name="Picture 2" descr="Картинки по запросу жизненный цикл высших растений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0234" y="1206496"/>
            <a:ext cx="5588943" cy="532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66262" y="1915886"/>
            <a:ext cx="472875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Всегда имеется 2 поколения: 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половое (гаметофит) гаплоидное (</a:t>
            </a:r>
            <a:r>
              <a:rPr lang="en-US" dirty="0" smtClean="0"/>
              <a:t>n)</a:t>
            </a:r>
            <a:r>
              <a:rPr lang="ru-RU" dirty="0" smtClean="0"/>
              <a:t> и образует </a:t>
            </a:r>
            <a:r>
              <a:rPr lang="ru-RU" u="sng" dirty="0" smtClean="0"/>
              <a:t>половые клетки путем митоза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Бесполое (спорофит) диплоидное (2</a:t>
            </a:r>
            <a:r>
              <a:rPr lang="en-US" dirty="0" smtClean="0"/>
              <a:t>n</a:t>
            </a:r>
            <a:r>
              <a:rPr lang="ru-RU" dirty="0" smtClean="0"/>
              <a:t>) и образует </a:t>
            </a:r>
            <a:r>
              <a:rPr lang="ru-RU" u="sng" dirty="0" smtClean="0"/>
              <a:t>споры путем мейоза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 smtClean="0"/>
              <a:t>Одно из поколений может редуцироваться (не полностью) и становиться частью второго (чаще всего гаметофит становится частью спорофита).</a:t>
            </a:r>
          </a:p>
        </p:txBody>
      </p:sp>
    </p:spTree>
    <p:extLst>
      <p:ext uri="{BB962C8B-B14F-4D97-AF65-F5344CB8AC3E}">
        <p14:creationId xmlns:p14="http://schemas.microsoft.com/office/powerpoint/2010/main" xmlns="" val="2034318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8734" y="192796"/>
            <a:ext cx="7886700" cy="622846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Сальвиния –разноспоровый папоротник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7427" y="731642"/>
            <a:ext cx="3603042" cy="2610943"/>
          </a:xfrm>
          <a:prstGeom prst="rect">
            <a:avLst/>
          </a:prstGeom>
        </p:spPr>
      </p:pic>
      <p:pic>
        <p:nvPicPr>
          <p:cNvPr id="91138" name="Picture 2" descr="ÐÐ°ÑÑÐ¸Ð½ÐºÐ¸ Ð¿Ð¾ Ð·Ð°Ð¿ÑÐ¾ÑÑ salvinia sporocar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29" y="3422604"/>
            <a:ext cx="3835838" cy="287687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368541" y="6379501"/>
            <a:ext cx="2500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Спорокарпы</a:t>
            </a:r>
            <a:r>
              <a:rPr lang="ru-RU" dirty="0"/>
              <a:t> сальвинии</a:t>
            </a:r>
          </a:p>
        </p:txBody>
      </p:sp>
      <p:sp>
        <p:nvSpPr>
          <p:cNvPr id="91140" name="AutoShape 4" descr="ÐÐ°ÑÑÐ¸Ð½ÐºÐ¸ Ð¿Ð¾ Ð·Ð°Ð¿ÑÐ¾ÑÑ salvinia sporocarp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1143" name="Picture 7" descr="ÐÐ°ÑÑÐ¸Ð½ÐºÐ¸ Ð¿Ð¾ Ð·Ð°Ð¿ÑÐ¾ÑÑ salvinia sporocar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1627" y="3577437"/>
            <a:ext cx="3785805" cy="2848819"/>
          </a:xfrm>
          <a:prstGeom prst="rect">
            <a:avLst/>
          </a:prstGeom>
          <a:noFill/>
        </p:spPr>
      </p:pic>
      <p:pic>
        <p:nvPicPr>
          <p:cNvPr id="91145" name="Picture 9" descr="Ð Ð¸Ñ. 56. Ð¡Ð°Ð»ÑÐ²Ð¸Ð½Ð¸Ñ Ð¿Ð»Ð°Ð²Ð°ÑÑÐ°Ñ (Salvinia natans): 1 - Ð¿Ð»Ð°Ð²Ð°ÑÑÐ¸Ðµ Ð¸ Ð¿Ð¾Ð³ÑÑÐ¶ÐµÐ½Ð½ÑÐ¹ Ð»Ð¸ÑÑÑÑ Ð¼ÑÑÐ¾Ð²ÐºÐ¸; 2 - Ð¾Ð±ÑÐ¸Ð¹ Ð²Ð¸Ð´ ÑÐ°ÑÑÐµÐ½Ð¸Ñ; 3 - ÑÐ°Ð·ÑÐµÐ· ÑÐ¾ÑÑÑÐ¾Ð² Ñ Ð¼ÐµÐ³Ð°ÑÐ¿Ð¾ÑÐ°Ð½Ð³Ð¸ÑÐ¼Ð¸ Ð¸ Ð¼Ð¸ÐºÑÐ¾ÑÐ¿Ð¾ÑÐ°Ð½Ð³Ð¸ÑÐ¼Ð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66446" y="788580"/>
            <a:ext cx="3216166" cy="258106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656320" y="1638276"/>
            <a:ext cx="35356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 основания подводных листьев находятся гроздья из 4—8 шаровидных сорусов, одни из них содержат микро- и макроспорангии, из которых впоследствии развиваются соответственно мужские и женские гаметофиты. В каждом макроспорангии образуются 4 мегаспоры, из которых развивается только одна. В микроспорангии обычно 64 </a:t>
            </a:r>
            <a:r>
              <a:rPr lang="ru-RU" dirty="0" smtClean="0"/>
              <a:t>микроспоры.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43849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5233" y="255229"/>
            <a:ext cx="7886700" cy="749571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Подотдел Хвощевидные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065" y="1247237"/>
            <a:ext cx="6723425" cy="5304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54835" y="1247237"/>
            <a:ext cx="44587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Ранее выделялись в самостоятельный отдел.</a:t>
            </a:r>
          </a:p>
          <a:p>
            <a:endParaRPr lang="ru-RU" dirty="0"/>
          </a:p>
          <a:p>
            <a:r>
              <a:rPr lang="ru-RU" dirty="0" smtClean="0"/>
              <a:t>Жизненный цикл схож с папоротниками.</a:t>
            </a:r>
          </a:p>
          <a:p>
            <a:endParaRPr lang="ru-RU" dirty="0"/>
          </a:p>
          <a:p>
            <a:r>
              <a:rPr lang="ru-RU" dirty="0" smtClean="0"/>
              <a:t>Спорофит представлен жесткими зелеными стеблями, в которых откладывается кремнезем, отходящими от корневища с корнями.</a:t>
            </a:r>
          </a:p>
          <a:p>
            <a:endParaRPr lang="ru-RU" dirty="0"/>
          </a:p>
          <a:p>
            <a:r>
              <a:rPr lang="ru-RU" dirty="0" smtClean="0"/>
              <a:t>Часть листьев редуцированы и превращены в чешуи. Другие – собраны в спороносные колоски на укороченном стебле. На их нижней части располагаются спорангии со спорами.</a:t>
            </a:r>
          </a:p>
          <a:p>
            <a:endParaRPr lang="ru-RU" dirty="0"/>
          </a:p>
          <a:p>
            <a:r>
              <a:rPr lang="ru-RU" dirty="0" smtClean="0"/>
              <a:t>Гаметофит – Заросток, схожий с папоротниками.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855214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3610" y="168275"/>
            <a:ext cx="7886700" cy="591314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Спорангии хвоща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49595" y="863371"/>
            <a:ext cx="3667089" cy="2926338"/>
          </a:xfrm>
          <a:prstGeom prst="rect">
            <a:avLst/>
          </a:prstGeom>
        </p:spPr>
      </p:pic>
      <p:sp>
        <p:nvSpPr>
          <p:cNvPr id="89092" name="AutoShape 4" descr="ÐÐ°ÑÑÐ¸Ð½ÐºÐ¸ Ð¿Ð¾ Ð·Ð°Ð¿ÑÐ¾ÑÑ Equisetophyta sporangia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688877" y="1767840"/>
            <a:ext cx="31460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Стробил – укороченный побег, предназначенный для спороношения.</a:t>
            </a:r>
          </a:p>
          <a:p>
            <a:endParaRPr lang="ru-RU" dirty="0"/>
          </a:p>
          <a:p>
            <a:r>
              <a:rPr lang="ru-RU" dirty="0" smtClean="0"/>
              <a:t>Листья находящиеся на нем называют спорофиллы (в случае хвоща - </a:t>
            </a:r>
            <a:r>
              <a:rPr lang="ru-RU" dirty="0" err="1" smtClean="0"/>
              <a:t>спорангиофоры</a:t>
            </a:r>
            <a:r>
              <a:rPr lang="ru-RU" dirty="0" smtClean="0"/>
              <a:t>).</a:t>
            </a:r>
          </a:p>
          <a:p>
            <a:endParaRPr lang="ru-RU" dirty="0"/>
          </a:p>
          <a:p>
            <a:r>
              <a:rPr lang="ru-RU" dirty="0" smtClean="0"/>
              <a:t>Споры с </a:t>
            </a:r>
            <a:r>
              <a:rPr lang="ru-RU" dirty="0" err="1" smtClean="0"/>
              <a:t>элатерами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30609" y="3893491"/>
            <a:ext cx="4164231" cy="28338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6101" y="655358"/>
            <a:ext cx="3329842" cy="584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72413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1" y="130934"/>
            <a:ext cx="8220891" cy="106663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Отдел Плауновидные</a:t>
            </a:r>
            <a:endParaRPr lang="ru-RU" sz="4000" dirty="0"/>
          </a:p>
        </p:txBody>
      </p:sp>
      <p:pic>
        <p:nvPicPr>
          <p:cNvPr id="88066" name="Picture 2" descr="ÐÐ°ÑÑÐ¸Ð½ÐºÐ¸ Ð¿Ð¾ Ð·Ð°Ð¿ÑÐ¾ÑÑ lycopodium life cycle"/>
          <p:cNvPicPr>
            <a:picLocks noChangeAspect="1" noChangeArrowheads="1"/>
          </p:cNvPicPr>
          <p:nvPr/>
        </p:nvPicPr>
        <p:blipFill>
          <a:blip r:embed="rId2" cstate="print"/>
          <a:srcRect t="6973"/>
          <a:stretch>
            <a:fillRect/>
          </a:stretch>
        </p:blipFill>
        <p:spPr bwMode="auto">
          <a:xfrm>
            <a:off x="412028" y="1104891"/>
            <a:ext cx="6984831" cy="488660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020595" y="951145"/>
            <a:ext cx="405819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Жизненный цикл схож с папоротниками</a:t>
            </a:r>
          </a:p>
          <a:p>
            <a:endParaRPr lang="ru-RU" dirty="0"/>
          </a:p>
          <a:p>
            <a:r>
              <a:rPr lang="ru-RU" dirty="0" smtClean="0"/>
              <a:t>Спорофит представлен стеблями с мелкими листьями, отходящими от корневища с корнями</a:t>
            </a:r>
          </a:p>
          <a:p>
            <a:r>
              <a:rPr lang="ru-RU" dirty="0" smtClean="0"/>
              <a:t>Часть листьев собраны в спороносные колоски на укороченном стебле. На их нижней части располагаются спорангии со спорами</a:t>
            </a:r>
          </a:p>
          <a:p>
            <a:r>
              <a:rPr lang="ru-RU" dirty="0" smtClean="0"/>
              <a:t>Гаметофит – подземный заросток</a:t>
            </a:r>
            <a:endParaRPr lang="ru-RU" dirty="0"/>
          </a:p>
        </p:txBody>
      </p:sp>
      <p:pic>
        <p:nvPicPr>
          <p:cNvPr id="5" name="Picture 2" descr="ÐÐ°ÑÑÐ¸Ð½ÐºÐ¸ Ð¿Ð¾ Ð·Ð°Ð¿ÑÐ¾ÑÑ Ð¿Ð»Ð°ÑÐ½ Ð±ÑÐ»Ð°Ð²Ð¾Ð²Ð¸Ð´Ð½ÑÐ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7748" y="4090466"/>
            <a:ext cx="4257234" cy="251379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651516" y="5991497"/>
            <a:ext cx="2280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Плаун булавовидный</a:t>
            </a:r>
          </a:p>
        </p:txBody>
      </p:sp>
    </p:spTree>
    <p:extLst>
      <p:ext uri="{BB962C8B-B14F-4D97-AF65-F5344CB8AC3E}">
        <p14:creationId xmlns:p14="http://schemas.microsoft.com/office/powerpoint/2010/main" xmlns="" val="24447301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89588" y="133900"/>
            <a:ext cx="7886700" cy="696419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Спорангии равноспоровых плаунов</a:t>
            </a:r>
          </a:p>
        </p:txBody>
      </p:sp>
      <p:pic>
        <p:nvPicPr>
          <p:cNvPr id="141316" name="Picture 4" descr="ÐÐ°ÑÑÐ¸Ð½ÐºÐ¸ Ð¿Ð¾ Ð·Ð°Ð¿ÑÐ¾ÑÑ lycopodium sporangium"/>
          <p:cNvPicPr>
            <a:picLocks noChangeAspect="1" noChangeArrowheads="1"/>
          </p:cNvPicPr>
          <p:nvPr/>
        </p:nvPicPr>
        <p:blipFill>
          <a:blip r:embed="rId2" cstate="print"/>
          <a:srcRect b="10494"/>
          <a:stretch>
            <a:fillRect/>
          </a:stretch>
        </p:blipFill>
        <p:spPr bwMode="auto">
          <a:xfrm>
            <a:off x="819997" y="757679"/>
            <a:ext cx="3846786" cy="3486697"/>
          </a:xfrm>
          <a:prstGeom prst="rect">
            <a:avLst/>
          </a:prstGeom>
          <a:noFill/>
        </p:spPr>
      </p:pic>
      <p:sp>
        <p:nvSpPr>
          <p:cNvPr id="141318" name="AutoShape 6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131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0806" y="1349862"/>
            <a:ext cx="3624918" cy="483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1314" name="Picture 2" descr="ÐÐ°ÑÑÐ¸Ð½ÐºÐ¸ Ð¿Ð¾ Ð·Ð°Ð¿ÑÐ¾ÑÑ lycopodium sporangi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1865" y="4244376"/>
            <a:ext cx="2932386" cy="252861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408220" y="2264228"/>
            <a:ext cx="34789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Спорангии находятся на спорофиллах, собранных в стробилы.</a:t>
            </a:r>
          </a:p>
          <a:p>
            <a:endParaRPr lang="ru-RU" dirty="0"/>
          </a:p>
          <a:p>
            <a:r>
              <a:rPr lang="ru-RU" dirty="0" smtClean="0"/>
              <a:t>Стробилы располагаются на вершине побега.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9771" y="-42872"/>
            <a:ext cx="7758605" cy="927646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 smtClean="0"/>
              <a:t>Селягинелла</a:t>
            </a:r>
            <a:r>
              <a:rPr lang="ru-RU" sz="3200" dirty="0" smtClean="0"/>
              <a:t> – разноспоровый плаун</a:t>
            </a:r>
            <a:endParaRPr lang="ru-RU" sz="3200" dirty="0"/>
          </a:p>
        </p:txBody>
      </p:sp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086" y="1363692"/>
            <a:ext cx="3350035" cy="4841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4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050" y="1149640"/>
            <a:ext cx="3174369" cy="233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4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050" y="3784566"/>
            <a:ext cx="3333880" cy="256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228585" y="3113605"/>
            <a:ext cx="188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Микроспорангий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299964" y="5927022"/>
            <a:ext cx="188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Мегаспорангий </a:t>
            </a:r>
            <a:endParaRPr lang="ru-RU" dirty="0"/>
          </a:p>
        </p:txBody>
      </p:sp>
      <p:pic>
        <p:nvPicPr>
          <p:cNvPr id="11" name="Picture 6" descr="Таблица 11. Споры плауновидных под сканирующим электронным микроскопом: вверху слева - мегаспора и тетрады микроспор селагинеллы селаговидной (Selaginella selaginoides) (увел, около 160); вверху справа - тетрада микроспор селагинеллы селаговидной (увел, около 1200); внизу слева - мегаспора шильника озерного (Isoetes lacustris) (увел, около 120); внизу справ а - микроспоры шильника озерного (увел, около 800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2465" y="810006"/>
            <a:ext cx="3442353" cy="390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984638" y="4611231"/>
            <a:ext cx="50509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</a:rPr>
              <a:t>Споры плауновидных под сканирующим электронным микроскопом:</a:t>
            </a:r>
          </a:p>
          <a:p>
            <a:r>
              <a:rPr lang="ru-RU" sz="1400" dirty="0">
                <a:latin typeface="Times New Roman" panose="02020603050405020304" pitchFamily="18" charset="0"/>
              </a:rPr>
              <a:t>вверху слева - мегаспора и </a:t>
            </a:r>
            <a:r>
              <a:rPr lang="ru-RU" sz="1400" dirty="0" err="1">
                <a:latin typeface="Times New Roman" panose="02020603050405020304" pitchFamily="18" charset="0"/>
              </a:rPr>
              <a:t>тетрады</a:t>
            </a:r>
            <a:r>
              <a:rPr lang="ru-RU" sz="1400" dirty="0">
                <a:latin typeface="Times New Roman" panose="02020603050405020304" pitchFamily="18" charset="0"/>
              </a:rPr>
              <a:t> микроспор селагинеллы </a:t>
            </a:r>
            <a:r>
              <a:rPr lang="ru-RU" sz="1400" dirty="0" err="1">
                <a:latin typeface="Times New Roman" panose="02020603050405020304" pitchFamily="18" charset="0"/>
              </a:rPr>
              <a:t>селаговидной</a:t>
            </a:r>
            <a:r>
              <a:rPr lang="ru-RU" sz="1400" dirty="0">
                <a:latin typeface="Times New Roman" panose="02020603050405020304" pitchFamily="18" charset="0"/>
              </a:rPr>
              <a:t> (</a:t>
            </a:r>
            <a:r>
              <a:rPr lang="ru-RU" sz="1400" dirty="0" err="1">
                <a:latin typeface="Times New Roman" panose="02020603050405020304" pitchFamily="18" charset="0"/>
              </a:rPr>
              <a:t>Selaginella</a:t>
            </a:r>
            <a:r>
              <a:rPr lang="ru-RU" sz="1400" dirty="0"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</a:rPr>
              <a:t>selaginoides</a:t>
            </a:r>
            <a:r>
              <a:rPr lang="ru-RU" sz="1400" dirty="0">
                <a:latin typeface="Times New Roman" panose="02020603050405020304" pitchFamily="18" charset="0"/>
              </a:rPr>
              <a:t>) (увел, около 160); </a:t>
            </a:r>
          </a:p>
          <a:p>
            <a:r>
              <a:rPr lang="ru-RU" sz="1400" dirty="0">
                <a:latin typeface="Times New Roman" panose="02020603050405020304" pitchFamily="18" charset="0"/>
              </a:rPr>
              <a:t>вверху справа - </a:t>
            </a:r>
            <a:r>
              <a:rPr lang="ru-RU" sz="1400" dirty="0" err="1">
                <a:latin typeface="Times New Roman" panose="02020603050405020304" pitchFamily="18" charset="0"/>
              </a:rPr>
              <a:t>тетрада</a:t>
            </a:r>
            <a:r>
              <a:rPr lang="ru-RU" sz="1400" dirty="0">
                <a:latin typeface="Times New Roman" panose="02020603050405020304" pitchFamily="18" charset="0"/>
              </a:rPr>
              <a:t> микроспор селагинеллы </a:t>
            </a:r>
            <a:r>
              <a:rPr lang="ru-RU" sz="1400" dirty="0" err="1">
                <a:latin typeface="Times New Roman" panose="02020603050405020304" pitchFamily="18" charset="0"/>
              </a:rPr>
              <a:t>селаговидной</a:t>
            </a:r>
            <a:r>
              <a:rPr lang="ru-RU" sz="1400" dirty="0">
                <a:latin typeface="Times New Roman" panose="02020603050405020304" pitchFamily="18" charset="0"/>
              </a:rPr>
              <a:t> (увел, около 1200); </a:t>
            </a:r>
          </a:p>
          <a:p>
            <a:r>
              <a:rPr lang="ru-RU" sz="1400" dirty="0">
                <a:latin typeface="Times New Roman" panose="02020603050405020304" pitchFamily="18" charset="0"/>
              </a:rPr>
              <a:t>внизу слева - мегаспора шильника озерного (</a:t>
            </a:r>
            <a:r>
              <a:rPr lang="ru-RU" sz="1400" dirty="0" err="1">
                <a:latin typeface="Times New Roman" panose="02020603050405020304" pitchFamily="18" charset="0"/>
              </a:rPr>
              <a:t>Isoetes</a:t>
            </a:r>
            <a:r>
              <a:rPr lang="ru-RU" sz="1400" dirty="0"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</a:rPr>
              <a:t>lacustris</a:t>
            </a:r>
            <a:r>
              <a:rPr lang="ru-RU" sz="1400" dirty="0">
                <a:latin typeface="Times New Roman" panose="02020603050405020304" pitchFamily="18" charset="0"/>
              </a:rPr>
              <a:t>) (увел, около 120); </a:t>
            </a:r>
          </a:p>
          <a:p>
            <a:r>
              <a:rPr lang="ru-RU" sz="1400" dirty="0">
                <a:latin typeface="Times New Roman" panose="02020603050405020304" pitchFamily="18" charset="0"/>
              </a:rPr>
              <a:t>внизу справа - микроспоры шильника озерного (увел, около 800)</a:t>
            </a:r>
            <a:endParaRPr lang="ru-RU" sz="1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77654" y="290685"/>
            <a:ext cx="6363763" cy="740863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Преимущества семени</a:t>
            </a:r>
          </a:p>
        </p:txBody>
      </p:sp>
      <p:pic>
        <p:nvPicPr>
          <p:cNvPr id="1026" name="Picture 2" descr="ÐÐ°ÑÑÐ¸Ð½ÐºÐ¸ Ð¿Ð¾ Ð·Ð°Ð¿ÑÐ¾ÑÑ spore of plant under microsco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302" y="1691568"/>
            <a:ext cx="3962405" cy="396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14580876"/>
              </p:ext>
            </p:extLst>
          </p:nvPr>
        </p:nvGraphicFramePr>
        <p:xfrm>
          <a:off x="4299707" y="1498509"/>
          <a:ext cx="3519658" cy="4371069"/>
        </p:xfrm>
        <a:graphic>
          <a:graphicData uri="http://schemas.openxmlformats.org/presentationml/2006/ole">
            <p:oleObj spid="_x0000_s5156" name="Image" r:id="rId4" imgW="4507937" imgH="5600000" progId="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78978" y="1960654"/>
            <a:ext cx="43281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Спора – это одна гаплоидная клетка, защищенная плотной оболочкой</a:t>
            </a:r>
          </a:p>
          <a:p>
            <a:endParaRPr lang="ru-RU" dirty="0"/>
          </a:p>
          <a:p>
            <a:r>
              <a:rPr lang="ru-RU" dirty="0" smtClean="0"/>
              <a:t>Семя – это многоклеточное образование, включающее в себя:</a:t>
            </a:r>
          </a:p>
          <a:p>
            <a:pPr marL="342900" indent="-342900">
              <a:buAutoNum type="arabicPeriod"/>
            </a:pPr>
            <a:r>
              <a:rPr lang="ru-RU" dirty="0" smtClean="0"/>
              <a:t>Диплоидный зародыш спорофита с зачаточными вегетативными органами</a:t>
            </a:r>
          </a:p>
          <a:p>
            <a:pPr marL="342900" indent="-342900">
              <a:buAutoNum type="arabicPeriod"/>
            </a:pPr>
            <a:r>
              <a:rPr lang="ru-RU" dirty="0" smtClean="0"/>
              <a:t>Эндосперм – питающая зародыш ткань</a:t>
            </a:r>
          </a:p>
          <a:p>
            <a:pPr marL="342900" indent="-342900">
              <a:buAutoNum type="arabicPeriod"/>
            </a:pPr>
            <a:r>
              <a:rPr lang="ru-RU" dirty="0" smtClean="0"/>
              <a:t>Семенная кожура, защищающая зародыш до попадания в благоприятные условия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134747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4261" y="317940"/>
            <a:ext cx="8177349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Calibri" panose="020F0502020204030204" pitchFamily="34" charset="0"/>
                <a:cs typeface="Calibri" panose="020F0502020204030204" pitchFamily="34" charset="0"/>
              </a:rPr>
              <a:t>Отдел Голосеменные</a:t>
            </a:r>
          </a:p>
        </p:txBody>
      </p:sp>
      <p:pic>
        <p:nvPicPr>
          <p:cNvPr id="3" name="Picture 2" descr="Голосеменные растения - материалы для подготовки к ЕГЭ по Биолог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119" y="1412669"/>
            <a:ext cx="8596538" cy="434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01632" y="5825085"/>
            <a:ext cx="9962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Самый многочисленный класс – Хвойные. Именно на их примере рассматривается строение и жизненный цикл голосеменных.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795657" y="1017436"/>
            <a:ext cx="303929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Произошли от разноспоровых папоротников.</a:t>
            </a:r>
          </a:p>
          <a:p>
            <a:endParaRPr lang="ru-RU" dirty="0" smtClean="0"/>
          </a:p>
          <a:p>
            <a:pPr algn="ctr"/>
            <a:r>
              <a:rPr lang="ru-RU" u="sng" dirty="0" smtClean="0"/>
              <a:t>Ароморфозы</a:t>
            </a:r>
          </a:p>
          <a:p>
            <a:r>
              <a:rPr lang="ru-RU" dirty="0" smtClean="0"/>
              <a:t>Появление семени.</a:t>
            </a:r>
          </a:p>
          <a:p>
            <a:endParaRPr lang="ru-RU" dirty="0" smtClean="0"/>
          </a:p>
          <a:p>
            <a:r>
              <a:rPr lang="ru-RU" dirty="0" smtClean="0"/>
              <a:t>Редукция стадии гаметофита и перенос ее на спорофит, что дает дополнительную защиту и питание.</a:t>
            </a:r>
          </a:p>
          <a:p>
            <a:endParaRPr lang="ru-RU" dirty="0" smtClean="0"/>
          </a:p>
          <a:p>
            <a:r>
              <a:rPr lang="ru-RU" dirty="0" smtClean="0"/>
              <a:t>Переход к опылению, вода больше не нужна для оплодотворения.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19746105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977" y="190956"/>
            <a:ext cx="10964092" cy="8889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/>
              <a:t>Жизненный цикл </a:t>
            </a:r>
            <a:r>
              <a:rPr lang="ru-RU" sz="4000" dirty="0" smtClean="0"/>
              <a:t>голосеменных (на примере Сосны)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026" y="1164705"/>
            <a:ext cx="5589876" cy="5071269"/>
          </a:xfrm>
        </p:spPr>
      </p:pic>
      <p:sp>
        <p:nvSpPr>
          <p:cNvPr id="6" name="TextBox 5"/>
          <p:cNvSpPr txBox="1"/>
          <p:nvPr/>
        </p:nvSpPr>
        <p:spPr>
          <a:xfrm>
            <a:off x="6170023" y="1438181"/>
            <a:ext cx="59044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Спорофит представлен </a:t>
            </a:r>
            <a:r>
              <a:rPr lang="ru-RU" u="sng" dirty="0" smtClean="0"/>
              <a:t>древесными и кустарниковыми растениями </a:t>
            </a:r>
            <a:r>
              <a:rPr lang="ru-RU" b="1" dirty="0" smtClean="0"/>
              <a:t>(травянистые формы отсутствуют)</a:t>
            </a:r>
          </a:p>
          <a:p>
            <a:r>
              <a:rPr lang="ru-RU" dirty="0" smtClean="0"/>
              <a:t>Микроспора делится и образует </a:t>
            </a:r>
            <a:r>
              <a:rPr lang="ru-RU" b="1" dirty="0" smtClean="0"/>
              <a:t>мужской гаметофит </a:t>
            </a:r>
            <a:r>
              <a:rPr lang="ru-RU" dirty="0" smtClean="0"/>
              <a:t>– </a:t>
            </a:r>
            <a:r>
              <a:rPr lang="ru-RU" u="sng" dirty="0" smtClean="0"/>
              <a:t>пылинку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Мегаспора делится, образуя </a:t>
            </a:r>
            <a:r>
              <a:rPr lang="ru-RU" b="1" dirty="0" smtClean="0"/>
              <a:t>женский гаметофит </a:t>
            </a:r>
            <a:r>
              <a:rPr lang="ru-RU" u="sng" dirty="0" smtClean="0"/>
              <a:t>внутри семязачатка. </a:t>
            </a:r>
            <a:r>
              <a:rPr lang="ru-RU" dirty="0" smtClean="0"/>
              <a:t>Он имеет вегетативную ткань и два архегония с яйцеклеткой.</a:t>
            </a:r>
            <a:endParaRPr lang="ru-RU" u="sng" dirty="0" smtClean="0"/>
          </a:p>
          <a:p>
            <a:r>
              <a:rPr lang="ru-RU" u="sng" dirty="0" smtClean="0"/>
              <a:t>Все голосеменные – ветроопыляемые растения</a:t>
            </a:r>
          </a:p>
          <a:p>
            <a:r>
              <a:rPr lang="ru-RU" dirty="0" smtClean="0"/>
              <a:t>При попадании пыльцы на созревший семязачаток она втягивается под покров и образует пыльцевую трубку и 2 спермия (уже без жгутиков!!!).</a:t>
            </a:r>
          </a:p>
          <a:p>
            <a:r>
              <a:rPr lang="ru-RU" dirty="0" smtClean="0"/>
              <a:t>Один спермий оплодотворяет одну яйцеклетку с образованием зиготы, из которой развивается зародыш.</a:t>
            </a:r>
          </a:p>
          <a:p>
            <a:r>
              <a:rPr lang="ru-RU" dirty="0" smtClean="0"/>
              <a:t>Вегетативная ткань гаметофита (</a:t>
            </a:r>
            <a:r>
              <a:rPr lang="en-US" dirty="0" smtClean="0"/>
              <a:t>n</a:t>
            </a:r>
            <a:r>
              <a:rPr lang="ru-RU" dirty="0" smtClean="0"/>
              <a:t>) превращается в эндосперм, ткань, питающую зародыша.</a:t>
            </a:r>
          </a:p>
          <a:p>
            <a:r>
              <a:rPr lang="ru-RU" dirty="0" smtClean="0"/>
              <a:t>Покров семязачатка становится семенной кожурой.</a:t>
            </a:r>
          </a:p>
        </p:txBody>
      </p:sp>
    </p:spTree>
    <p:extLst>
      <p:ext uri="{BB962C8B-B14F-4D97-AF65-F5344CB8AC3E}">
        <p14:creationId xmlns:p14="http://schemas.microsoft.com/office/powerpoint/2010/main" xmlns="" val="36315150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0789" y="365128"/>
            <a:ext cx="9910354" cy="688610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Мужские и женские </a:t>
            </a:r>
            <a:r>
              <a:rPr lang="ru-RU" sz="4000" dirty="0" smtClean="0"/>
              <a:t>шишки Голосеменных</a:t>
            </a:r>
            <a:endParaRPr lang="ru-RU" sz="4000" dirty="0"/>
          </a:p>
        </p:txBody>
      </p:sp>
      <p:pic>
        <p:nvPicPr>
          <p:cNvPr id="4" name="Picture 2" descr="Картинки по запросу стробилы хвойных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5521" y="1433502"/>
            <a:ext cx="2962708" cy="513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l="24225" r="4188"/>
          <a:stretch/>
        </p:blipFill>
        <p:spPr>
          <a:xfrm>
            <a:off x="4103038" y="2032922"/>
            <a:ext cx="4640367" cy="375827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058214" y="1863022"/>
            <a:ext cx="246452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Листья, на которых образуются споры собраны в укороченные побеги – шишки. Различают мужские шишки, в которых образуются микроспоры, и женские с мегаспорами. Женский мегаспорангий становится </a:t>
            </a:r>
            <a:r>
              <a:rPr lang="ru-RU" b="1" dirty="0"/>
              <a:t>семязачатком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03603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0297" y="249513"/>
            <a:ext cx="11739154" cy="732154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ЖЦ </a:t>
            </a:r>
            <a:r>
              <a:rPr lang="ru-RU" sz="3200" dirty="0" smtClean="0"/>
              <a:t>отдела Моховидные (на </a:t>
            </a:r>
            <a:r>
              <a:rPr lang="ru-RU" sz="3200" smtClean="0"/>
              <a:t>примере Кукушкина </a:t>
            </a:r>
            <a:r>
              <a:rPr lang="ru-RU" sz="3200" dirty="0" smtClean="0"/>
              <a:t>льна)</a:t>
            </a:r>
            <a:endParaRPr lang="ru-RU" sz="3200" dirty="0"/>
          </a:p>
        </p:txBody>
      </p:sp>
      <p:pic>
        <p:nvPicPr>
          <p:cNvPr id="2050" name="Picture 2" descr="Картинки по запросу кукушкин лен строение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0652" y="981667"/>
            <a:ext cx="6161088" cy="563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артинки по запросу протонема фот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51739" y="2798313"/>
            <a:ext cx="2939369" cy="195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16388" y="5015750"/>
            <a:ext cx="2623876" cy="1747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ÐÐ°ÑÑÐ¸Ð½ÐºÐ¸ Ð¿Ð¾ Ð·Ð°Ð¿ÑÐ¾ÑÑ polytrichum antherid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7702" y="4079843"/>
            <a:ext cx="2242950" cy="1871814"/>
          </a:xfrm>
          <a:prstGeom prst="rect">
            <a:avLst/>
          </a:prstGeom>
          <a:noFill/>
        </p:spPr>
      </p:pic>
      <p:pic>
        <p:nvPicPr>
          <p:cNvPr id="8" name="Picture 4" descr="ÐÐ°ÑÑÐ¸Ð½ÐºÐ¸ Ð¿Ð¾ Ð·Ð°Ð¿ÑÐ¾ÑÑ polytrichum archegoni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297" y="2002972"/>
            <a:ext cx="2489159" cy="1866870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89920" y="981667"/>
            <a:ext cx="838406" cy="163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810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35233" y="204698"/>
            <a:ext cx="7886700" cy="933675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Строение микроспорангия и пыльцы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8888" y="1208042"/>
            <a:ext cx="5562872" cy="540104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956516" y="1764716"/>
            <a:ext cx="42601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Микроспоры внутри микроспорангия образуются путем мейоза.</a:t>
            </a:r>
          </a:p>
          <a:p>
            <a:endParaRPr lang="ru-RU" dirty="0"/>
          </a:p>
          <a:p>
            <a:r>
              <a:rPr lang="ru-RU" dirty="0" smtClean="0"/>
              <a:t>Микроспора делится внутри плотных оболочек </a:t>
            </a:r>
            <a:r>
              <a:rPr lang="ru-RU" dirty="0"/>
              <a:t>и образует </a:t>
            </a:r>
            <a:r>
              <a:rPr lang="ru-RU" b="1" dirty="0"/>
              <a:t>мужской гаметофит </a:t>
            </a:r>
            <a:r>
              <a:rPr lang="ru-RU" dirty="0"/>
              <a:t>– </a:t>
            </a:r>
            <a:r>
              <a:rPr lang="ru-RU" u="sng" dirty="0"/>
              <a:t>пылинку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smtClean="0"/>
              <a:t>Оболочка споры становится оболочкой пылинки, на ней появляются приспособления для лучшего переноса воздухом при опылении.</a:t>
            </a:r>
          </a:p>
          <a:p>
            <a:endParaRPr lang="ru-RU" dirty="0"/>
          </a:p>
          <a:p>
            <a:r>
              <a:rPr lang="ru-RU" dirty="0" smtClean="0"/>
              <a:t>Все голосеменные – ветроопыляемые растения.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815512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7101" y="89756"/>
            <a:ext cx="8144786" cy="86818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Строение семязачатков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/>
          <a:stretch/>
        </p:blipFill>
        <p:spPr>
          <a:xfrm>
            <a:off x="473706" y="1855411"/>
            <a:ext cx="8713836" cy="291737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81639" y="5472176"/>
            <a:ext cx="8890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Мегаспора делится, образуя </a:t>
            </a:r>
            <a:r>
              <a:rPr lang="ru-RU" b="1" dirty="0"/>
              <a:t>женский гаметофит </a:t>
            </a:r>
            <a:r>
              <a:rPr lang="ru-RU" u="sng" dirty="0"/>
              <a:t>внутри семязачатка. </a:t>
            </a:r>
            <a:r>
              <a:rPr lang="ru-RU" dirty="0"/>
              <a:t>Он имеет вегетативную ткань и два архегония с яйцеклеткой.</a:t>
            </a:r>
            <a:endParaRPr lang="ru-RU" u="sng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/>
          <a:srcRect/>
          <a:stretch/>
        </p:blipFill>
        <p:spPr>
          <a:xfrm>
            <a:off x="5868761" y="1855411"/>
            <a:ext cx="5931352" cy="293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58728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50" y="190956"/>
            <a:ext cx="7886700" cy="88890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Строение семени голосеменных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958" y="1602377"/>
            <a:ext cx="6311286" cy="48506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44079" y="4247554"/>
            <a:ext cx="4938618" cy="203132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1400" i="1" dirty="0"/>
              <a:t>Строение и прорастание семени сосны: </a:t>
            </a:r>
          </a:p>
          <a:p>
            <a:r>
              <a:rPr lang="ru-RU" sz="1400" i="1" dirty="0"/>
              <a:t>1 — строение семени, а — кожура (покров) семени, б — остаток нуцеллуса, в — эндосперм, в середине которого находится зародыш, г — семядоли зародыша, д — подсемядольное колено (зачаточный стебель) е — корешок, ж — подвесок; </a:t>
            </a:r>
          </a:p>
          <a:p>
            <a:r>
              <a:rPr lang="ru-RU" sz="1400" i="1" dirty="0"/>
              <a:t>2 — прорастание семени сосны, а — кожура семени, б — семядоли, в — подсемядольное колено, г — корень, д — побег с первыми листьями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757851" y="1793966"/>
            <a:ext cx="50248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Зародыш образуется из оплодотворенной яйцеклетки, он диплоидный.</a:t>
            </a:r>
          </a:p>
          <a:p>
            <a:r>
              <a:rPr lang="ru-RU" dirty="0" smtClean="0"/>
              <a:t>Эндосперм образуется из ткани гаметофита, он гаплоидный.</a:t>
            </a:r>
          </a:p>
          <a:p>
            <a:r>
              <a:rPr lang="ru-RU" dirty="0" smtClean="0"/>
              <a:t>Семенная кожура образуется из оболочки семязачатка (интегумента), он диплоидный, но генотип материнский.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26989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50" y="101348"/>
            <a:ext cx="7886700" cy="888658"/>
          </a:xfrm>
        </p:spPr>
        <p:txBody>
          <a:bodyPr>
            <a:normAutofit/>
          </a:bodyPr>
          <a:lstStyle/>
          <a:p>
            <a:r>
              <a:rPr lang="ru-RU" sz="4000" dirty="0"/>
              <a:t>Класс </a:t>
            </a:r>
            <a:r>
              <a:rPr lang="ru-RU" sz="4000" dirty="0" err="1"/>
              <a:t>Гинкговые</a:t>
            </a:r>
            <a:r>
              <a:rPr lang="ru-RU" sz="4000" dirty="0"/>
              <a:t>. Гинкго </a:t>
            </a:r>
            <a:r>
              <a:rPr lang="ru-RU" sz="4000" dirty="0" err="1"/>
              <a:t>билоба</a:t>
            </a:r>
            <a:r>
              <a:rPr lang="ru-RU" sz="4000" dirty="0"/>
              <a:t>.</a:t>
            </a:r>
          </a:p>
        </p:txBody>
      </p:sp>
      <p:pic>
        <p:nvPicPr>
          <p:cNvPr id="4098" name="Picture 2" descr="Картинки по запросу гинкго билоба дерево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058" y="809822"/>
            <a:ext cx="5432814" cy="407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3864" y="1243904"/>
            <a:ext cx="3857784" cy="28933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3864" y="4235638"/>
            <a:ext cx="4006515" cy="24821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6058" y="4986025"/>
            <a:ext cx="2286000" cy="17240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2058" y="4220193"/>
            <a:ext cx="1873184" cy="249757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983048" y="800740"/>
            <a:ext cx="306270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Гинкго двулопастный — дерево высотой до 40 </a:t>
            </a:r>
            <a:r>
              <a:rPr lang="ru-RU" dirty="0" smtClean="0"/>
              <a:t>м.</a:t>
            </a:r>
            <a:endParaRPr lang="ru-RU" dirty="0"/>
          </a:p>
          <a:p>
            <a:r>
              <a:rPr lang="ru-RU" dirty="0" smtClean="0"/>
              <a:t>Жилки </a:t>
            </a:r>
            <a:r>
              <a:rPr lang="ru-RU" dirty="0"/>
              <a:t>с дихотомическим ветвлением. </a:t>
            </a:r>
          </a:p>
          <a:p>
            <a:r>
              <a:rPr lang="ru-RU" dirty="0"/>
              <a:t>Растение двудомное, на мужских растениях в </a:t>
            </a:r>
            <a:r>
              <a:rPr lang="ru-RU" dirty="0" err="1"/>
              <a:t>серёжковидных</a:t>
            </a:r>
            <a:r>
              <a:rPr lang="ru-RU" dirty="0"/>
              <a:t> образованиях, состоящих из спорангиев (колосках), развивается пыльца. На женских растениях на длинных ножках развиваются по два семязачатка. </a:t>
            </a:r>
            <a:r>
              <a:rPr lang="ru-RU" dirty="0" smtClean="0"/>
              <a:t>Сперматозоиды со жгутиками.</a:t>
            </a:r>
          </a:p>
          <a:p>
            <a:r>
              <a:rPr lang="ru-RU" dirty="0" smtClean="0"/>
              <a:t>Семена округлые. </a:t>
            </a:r>
            <a:r>
              <a:rPr lang="ru-RU" dirty="0"/>
              <a:t>Семенная кожура состоит из трех слоёв: наружного — мясистого</a:t>
            </a:r>
            <a:r>
              <a:rPr lang="ru-RU" dirty="0" smtClean="0"/>
              <a:t>, </a:t>
            </a:r>
            <a:r>
              <a:rPr lang="ru-RU" dirty="0"/>
              <a:t>среднего — </a:t>
            </a:r>
            <a:r>
              <a:rPr lang="ru-RU" dirty="0" smtClean="0"/>
              <a:t>твёрдого и </a:t>
            </a:r>
            <a:r>
              <a:rPr lang="ru-RU" dirty="0"/>
              <a:t>внутреннего — тонкого </a:t>
            </a:r>
            <a:r>
              <a:rPr lang="ru-RU" dirty="0" smtClean="0"/>
              <a:t>бумагообразного.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649018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762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Жизненный цикл Гинкго </a:t>
            </a:r>
            <a:r>
              <a:rPr lang="ru-RU" sz="3200" dirty="0" err="1" smtClean="0"/>
              <a:t>билоба</a:t>
            </a:r>
            <a:endParaRPr lang="ru-RU" sz="3200" dirty="0"/>
          </a:p>
        </p:txBody>
      </p:sp>
      <p:pic>
        <p:nvPicPr>
          <p:cNvPr id="4098" name="Picture 2" descr="https://comenius.susqu.edu/biol/202/archaeplastida/viridiplantae/gymnosperms/ginkgophyta/GINKGO-DITTM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044" y="1454331"/>
            <a:ext cx="6367145" cy="491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215235" y="1759131"/>
            <a:ext cx="44890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Жизненный цинк Гинкго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билоба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Растение двудомное: женское дерево обозначено А, мужское – В. На одной плодоножке расположено 2 семязачатка (С) или 2 микроспорангия (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). Пыльца развивается из микроспор (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F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 и продолжает развиваться в пыльцевой камере (Н) семязачатка (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G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). После оплодотворения развивается зародыш (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), который находится под мягким интегументом (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J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088777" y="5745661"/>
            <a:ext cx="4487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http://www.biologydiscussion.com/essay/gymnosperms/essay-on-the-life-cycle-of-ginkgo-biloba-gymnosperms-botany/77616</a:t>
            </a:r>
          </a:p>
        </p:txBody>
      </p:sp>
    </p:spTree>
    <p:extLst>
      <p:ext uri="{BB962C8B-B14F-4D97-AF65-F5344CB8AC3E}">
        <p14:creationId xmlns:p14="http://schemas.microsoft.com/office/powerpoint/2010/main" xmlns="" val="24032018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7647" y="139630"/>
            <a:ext cx="7341325" cy="904184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Класс </a:t>
            </a:r>
            <a:r>
              <a:rPr lang="ru-RU" sz="3200" dirty="0" smtClean="0"/>
              <a:t>Саговниковые (Цикадовые)</a:t>
            </a:r>
            <a:endParaRPr lang="ru-RU" sz="3200" dirty="0"/>
          </a:p>
        </p:txBody>
      </p:sp>
      <p:pic>
        <p:nvPicPr>
          <p:cNvPr id="778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1" y="1114047"/>
            <a:ext cx="5817615" cy="4363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7827" name="AutoShape 3" descr="ÐÐ°ÑÑÐ¸Ð½ÐºÐ¸ Ð¿Ð¾ Ð·Ð°Ð¿ÑÐ¾ÑÑ ÑÐ°Ð³Ð¾Ð²Ð½Ð¸ÐºÐ¸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8" y="1114047"/>
            <a:ext cx="5816404" cy="4363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65761" y="5477258"/>
            <a:ext cx="115736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Сюда относятся растения, по общему виду похожие на пальмы</a:t>
            </a:r>
            <a:r>
              <a:rPr lang="ru-RU" dirty="0" smtClean="0"/>
              <a:t>. Растения двудомны, спорангии находятся в стробилах. Растения ветроопыляемые.  Сперматозоиды со </a:t>
            </a:r>
            <a:r>
              <a:rPr lang="ru-RU" dirty="0"/>
              <a:t>жгутиками. </a:t>
            </a:r>
            <a:r>
              <a:rPr lang="ru-RU" dirty="0" smtClean="0"/>
              <a:t>Крупные семена похожи </a:t>
            </a:r>
            <a:r>
              <a:rPr lang="ru-RU" dirty="0"/>
              <a:t>на </a:t>
            </a:r>
            <a:r>
              <a:rPr lang="ru-RU" dirty="0" smtClean="0"/>
              <a:t>костянки, </a:t>
            </a:r>
            <a:r>
              <a:rPr lang="ru-RU" dirty="0"/>
              <a:t>так как у них наружный слой семенной кожуры делается мясистым, а внутренний — твёрдым как кость. Внутри семени заключается зародыш, остающийся на нитевидном, спирально закрученном канатике.</a:t>
            </a:r>
          </a:p>
        </p:txBody>
      </p:sp>
    </p:spTree>
    <p:extLst>
      <p:ext uri="{BB962C8B-B14F-4D97-AF65-F5344CB8AC3E}">
        <p14:creationId xmlns:p14="http://schemas.microsoft.com/office/powerpoint/2010/main" xmlns="" val="14677547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8194" y="45230"/>
            <a:ext cx="8545076" cy="1325563"/>
          </a:xfrm>
        </p:spPr>
        <p:txBody>
          <a:bodyPr>
            <a:normAutofit/>
          </a:bodyPr>
          <a:lstStyle/>
          <a:p>
            <a:r>
              <a:rPr lang="ru-RU" sz="4000" dirty="0"/>
              <a:t>Класс </a:t>
            </a:r>
            <a:r>
              <a:rPr lang="ru-RU" sz="4000" dirty="0" err="1" smtClean="0"/>
              <a:t>Гнетовидные</a:t>
            </a:r>
            <a:endParaRPr lang="ru-RU" sz="4000" dirty="0"/>
          </a:p>
        </p:txBody>
      </p:sp>
      <p:pic>
        <p:nvPicPr>
          <p:cNvPr id="78850" name="Picture 2" descr="ÐÐ°ÑÑÐ¸Ð½ÐºÐ¸ Ð¿Ð¾ Ð·Ð°Ð¿ÑÐ¾ÑÑ Ð²ÐµÐ»ÑÐ²Ð¸ÑÐ¸Ñ ÑÐ´Ð¸Ð²Ð¸ÑÐµÐ»ÑÐ½Ð°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899" y="1185063"/>
            <a:ext cx="4300811" cy="28587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437111" y="3514974"/>
            <a:ext cx="263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Вельвичия удивительная</a:t>
            </a:r>
          </a:p>
        </p:txBody>
      </p:sp>
      <p:pic>
        <p:nvPicPr>
          <p:cNvPr id="78852" name="Picture 4" descr="ÐÐ°ÑÑÐ¸Ð½ÐºÐ¸ Ð¿Ð¾ Ð·Ð°Ð¿ÑÐ¾ÑÑ Ð³Ð½ÐµÑÑÐ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4740" y="168167"/>
            <a:ext cx="4034887" cy="322667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977352" y="3342289"/>
            <a:ext cx="853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Гнетум</a:t>
            </a:r>
          </a:p>
        </p:txBody>
      </p:sp>
      <p:pic>
        <p:nvPicPr>
          <p:cNvPr id="78854" name="Picture 6" descr="ÐÐ°ÑÑÐ¸Ð½ÐºÐ¸ Ð¿Ð¾ Ð·Ð°Ð¿ÑÐ¾ÑÑ ÑÑÐµÐ´ÑÐ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6924" y="3699640"/>
            <a:ext cx="3626069" cy="271955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8019393" y="6488668"/>
            <a:ext cx="928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Эфедра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6754" y="4253418"/>
            <a:ext cx="63701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Гнетови́дные</a:t>
            </a:r>
            <a:r>
              <a:rPr lang="ru-RU" dirty="0" smtClean="0"/>
              <a:t> имеют </a:t>
            </a:r>
            <a:r>
              <a:rPr lang="ru-RU" dirty="0"/>
              <a:t>более сложные репродуктивные органы и по ряду признаков приближающихся к цветковым растениям</a:t>
            </a:r>
            <a:r>
              <a:rPr lang="ru-RU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наличие </a:t>
            </a:r>
            <a:r>
              <a:rPr lang="ru-RU" dirty="0"/>
              <a:t>покрова вокруг стробилов, похожего на околоцветник;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наличие сосудов во вторичной древесине;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признаки того, что в прошлом стробилы </a:t>
            </a:r>
            <a:r>
              <a:rPr lang="ru-RU" dirty="0" err="1"/>
              <a:t>гнетовидных</a:t>
            </a:r>
            <a:r>
              <a:rPr lang="ru-RU" dirty="0"/>
              <a:t> были </a:t>
            </a:r>
            <a:r>
              <a:rPr lang="ru-RU" dirty="0" smtClean="0"/>
              <a:t>обоеполы;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двусемядольные </a:t>
            </a:r>
            <a:r>
              <a:rPr lang="ru-RU" dirty="0" smtClean="0"/>
              <a:t>зародыши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6524401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/>
              <a:t>Отдел Покрытосеменные (Цветковые) Растения</a:t>
            </a:r>
          </a:p>
        </p:txBody>
      </p:sp>
      <p:pic>
        <p:nvPicPr>
          <p:cNvPr id="7172" name="Picture 4" descr="Картинки по запросу цветы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849" y="1424950"/>
            <a:ext cx="6267333" cy="496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93279" y="1646362"/>
            <a:ext cx="44326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 smtClean="0"/>
              <a:t>Ароморфозы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Появление укороченного побега – цветка, который обеспечил более эффективное опыление.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Появление двойного оплодотворения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Триплоидный</a:t>
            </a:r>
            <a:r>
              <a:rPr lang="ru-RU" dirty="0" smtClean="0"/>
              <a:t> эндосперм обеспечивает лучшее питание зародыша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Появление плода обеспечивает эффективное распространение семян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Коэволюция</a:t>
            </a:r>
            <a:r>
              <a:rPr lang="ru-RU" dirty="0" smtClean="0"/>
              <a:t> с насекомыми обеспечила более эффективное опыление покрытосеменных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Появление более совершенной проводящей системы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668841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1019" y="77744"/>
            <a:ext cx="8262801" cy="1045663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Жизненный цикл покрытосеменных</a:t>
            </a:r>
          </a:p>
        </p:txBody>
      </p:sp>
      <p:pic>
        <p:nvPicPr>
          <p:cNvPr id="2050" name="Picture 2" descr="Картинки по запросу двойное оплодотворени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686" y="1263320"/>
            <a:ext cx="6556302" cy="495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52988" y="1332411"/>
            <a:ext cx="442520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жизненном цикле преобладает спорофит</a:t>
            </a:r>
          </a:p>
          <a:p>
            <a:endParaRPr lang="ru-RU" dirty="0"/>
          </a:p>
          <a:p>
            <a:r>
              <a:rPr lang="ru-RU" dirty="0" smtClean="0"/>
              <a:t>Микроспоры образуются в пыльниках, а из них – </a:t>
            </a:r>
            <a:r>
              <a:rPr lang="ru-RU" u="sng" dirty="0" smtClean="0"/>
              <a:t>пыльца (мужской гаметофит)</a:t>
            </a:r>
          </a:p>
          <a:p>
            <a:endParaRPr lang="ru-RU" dirty="0"/>
          </a:p>
          <a:p>
            <a:r>
              <a:rPr lang="ru-RU" dirty="0" smtClean="0"/>
              <a:t>Мегаспора образуется в семязачатке, который располагается (покрыт) в завязи, из нее развивается </a:t>
            </a:r>
            <a:r>
              <a:rPr lang="ru-RU" u="sng" dirty="0" smtClean="0"/>
              <a:t>зародышевый мешок (женский гаметофит)</a:t>
            </a:r>
          </a:p>
          <a:p>
            <a:endParaRPr lang="ru-RU" dirty="0" smtClean="0"/>
          </a:p>
          <a:p>
            <a:r>
              <a:rPr lang="ru-RU" dirty="0" smtClean="0"/>
              <a:t>После двойного оплодотворения из семязачатка развивается семя</a:t>
            </a:r>
          </a:p>
          <a:p>
            <a:endParaRPr lang="ru-RU" dirty="0"/>
          </a:p>
          <a:p>
            <a:r>
              <a:rPr lang="ru-RU" dirty="0" smtClean="0"/>
              <a:t>Из стенок завязи развиваются плодовые оболочки</a:t>
            </a:r>
          </a:p>
          <a:p>
            <a:endParaRPr lang="ru-RU" dirty="0"/>
          </a:p>
          <a:p>
            <a:r>
              <a:rPr lang="ru-RU" dirty="0" smtClean="0"/>
              <a:t>Из семени прорастает спорофит.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276734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и по запросу строение цветк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869" y="82348"/>
            <a:ext cx="6662996" cy="499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54537" y="1288868"/>
            <a:ext cx="416269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Цветок – укороченный генеративный побег</a:t>
            </a:r>
          </a:p>
          <a:p>
            <a:pPr algn="ctr"/>
            <a:endParaRPr lang="ru-RU" u="sng" dirty="0"/>
          </a:p>
          <a:p>
            <a:pPr algn="ctr"/>
            <a:r>
              <a:rPr lang="ru-RU" u="sng" dirty="0" smtClean="0"/>
              <a:t>Вегетативные части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необходимы для обеспечения эффективного опыления, например яркий цвет для привлечения насекомых и т.д.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Цветоножка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Цветоложе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Околоцветник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двойной из чашелистиков и венчика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простой из венчика</a:t>
            </a:r>
          </a:p>
          <a:p>
            <a:endParaRPr lang="ru-RU" dirty="0"/>
          </a:p>
          <a:p>
            <a:pPr algn="ctr"/>
            <a:r>
              <a:rPr lang="ru-RU" u="sng" dirty="0" smtClean="0"/>
              <a:t>Генеративные части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Пестик – вместилище семязачатков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Тычинки – образование пыльцы</a:t>
            </a:r>
            <a:endParaRPr lang="ru-RU" dirty="0"/>
          </a:p>
        </p:txBody>
      </p:sp>
      <p:pic>
        <p:nvPicPr>
          <p:cNvPr id="4" name="Picture 2" descr="Картинки по запросу строение цвет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2582" y="5079595"/>
            <a:ext cx="4824744" cy="177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56015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0" y="129995"/>
            <a:ext cx="11120846" cy="723445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Класс листостебельные мхи. </a:t>
            </a:r>
            <a:r>
              <a:rPr lang="ru-RU" sz="4000" dirty="0" err="1"/>
              <a:t>Кукушин</a:t>
            </a:r>
            <a:r>
              <a:rPr lang="ru-RU" sz="4000" dirty="0"/>
              <a:t> лен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538" y="1078902"/>
            <a:ext cx="6839984" cy="5129988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85059" y="3740010"/>
            <a:ext cx="2857500" cy="2895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85166" y="852479"/>
            <a:ext cx="43281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Двудомные растения</a:t>
            </a:r>
          </a:p>
          <a:p>
            <a:endParaRPr lang="ru-RU" dirty="0"/>
          </a:p>
          <a:p>
            <a:r>
              <a:rPr lang="ru-RU" dirty="0" smtClean="0"/>
              <a:t>Классический представитель мхов, на котором рассматривают жизненный цикл.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Гаметофит – зеленое листостебельное </a:t>
            </a:r>
            <a:r>
              <a:rPr lang="ru-RU" dirty="0" smtClean="0"/>
              <a:t>растение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Спорофит – коробочка на ножке</a:t>
            </a:r>
          </a:p>
          <a:p>
            <a:r>
              <a:rPr lang="ru-RU" dirty="0"/>
              <a:t>Преобладает гаметофит, или бесполое поколение (</a:t>
            </a:r>
            <a:r>
              <a:rPr lang="en-US" dirty="0"/>
              <a:t>n)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0654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8775" y="195566"/>
            <a:ext cx="7886700" cy="65377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Андроцей – совокупность тычинок.</a:t>
            </a:r>
            <a:br>
              <a:rPr lang="ru-RU" sz="4000" dirty="0" smtClean="0"/>
            </a:br>
            <a:r>
              <a:rPr lang="ru-RU" sz="4000" dirty="0" smtClean="0"/>
              <a:t>Строение </a:t>
            </a:r>
            <a:r>
              <a:rPr lang="ru-RU" sz="4000" dirty="0"/>
              <a:t>пыльника и </a:t>
            </a:r>
            <a:r>
              <a:rPr lang="ru-RU" sz="4000" dirty="0" smtClean="0"/>
              <a:t>пыльцы</a:t>
            </a:r>
            <a:endParaRPr lang="ru-RU" sz="4000" dirty="0"/>
          </a:p>
        </p:txBody>
      </p:sp>
      <p:pic>
        <p:nvPicPr>
          <p:cNvPr id="3074" name="Picture 2" descr="Картинки по запросу строение пыльника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0621"/>
          <a:stretch/>
        </p:blipFill>
        <p:spPr bwMode="auto">
          <a:xfrm>
            <a:off x="1017499" y="1044517"/>
            <a:ext cx="4024766" cy="338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2377" y="4433558"/>
            <a:ext cx="3065418" cy="213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77989" y="1080501"/>
            <a:ext cx="62266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 smtClean="0"/>
              <a:t>Тычинка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Тычиночная нить (жилка)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Пыльник (микроспорангий)</a:t>
            </a:r>
          </a:p>
          <a:p>
            <a:endParaRPr lang="ru-RU" dirty="0"/>
          </a:p>
          <a:p>
            <a:pPr algn="ctr"/>
            <a:r>
              <a:rPr lang="ru-RU" u="sng" dirty="0" smtClean="0"/>
              <a:t>Пыльца (мужской гаметофит)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Покров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Вегетативная клетка (из нее образуется пыльцевая трубка)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Генеративная клетка (из нее образуются два спермия)</a:t>
            </a:r>
          </a:p>
          <a:p>
            <a:endParaRPr lang="ru-RU" dirty="0"/>
          </a:p>
          <a:p>
            <a:pPr algn="ctr"/>
            <a:r>
              <a:rPr lang="ru-RU" u="sng" dirty="0" smtClean="0"/>
              <a:t>Пыльца ветроопыляемых растений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Легкая и сухая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Образуется очень много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Цветы невзрачные, распускаются до распускания листьев</a:t>
            </a:r>
          </a:p>
          <a:p>
            <a:endParaRPr lang="ru-RU" dirty="0"/>
          </a:p>
          <a:p>
            <a:pPr algn="ctr"/>
            <a:r>
              <a:rPr lang="ru-RU" u="sng" dirty="0"/>
              <a:t>Пыльца </a:t>
            </a:r>
            <a:r>
              <a:rPr lang="ru-RU" u="sng" dirty="0" err="1" smtClean="0"/>
              <a:t>насекомоопыляемых</a:t>
            </a:r>
            <a:r>
              <a:rPr lang="ru-RU" u="sng" dirty="0" smtClean="0"/>
              <a:t> </a:t>
            </a:r>
            <a:r>
              <a:rPr lang="ru-RU" u="sng" dirty="0"/>
              <a:t>растений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Крупная, липкая, с крючочками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Образуется </a:t>
            </a:r>
            <a:r>
              <a:rPr lang="ru-RU" dirty="0" smtClean="0"/>
              <a:t>в меньших количествах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Цветы </a:t>
            </a:r>
            <a:r>
              <a:rPr lang="ru-RU" dirty="0" smtClean="0"/>
              <a:t>яркие, часто крупные, могут иметь нектарники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45567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7684" y="151919"/>
            <a:ext cx="7725102" cy="552275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Эволюция пыльника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0258" y="1120974"/>
            <a:ext cx="8367329" cy="505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10864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9705" y="124598"/>
            <a:ext cx="7886700" cy="1194576"/>
          </a:xfrm>
        </p:spPr>
        <p:txBody>
          <a:bodyPr/>
          <a:lstStyle/>
          <a:p>
            <a:pPr algn="ctr"/>
            <a:r>
              <a:rPr lang="ru-RU" dirty="0" smtClean="0"/>
              <a:t>Строение пестика и семязачатка</a:t>
            </a:r>
            <a:endParaRPr lang="ru-RU" dirty="0"/>
          </a:p>
        </p:txBody>
      </p:sp>
      <p:pic>
        <p:nvPicPr>
          <p:cNvPr id="3074" name="Picture 2" descr="Картинки по запросу строение семязачатка покрытосеменных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3369" y="1177741"/>
            <a:ext cx="4462681" cy="366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290971" y="1319174"/>
            <a:ext cx="3101476" cy="4080781"/>
            <a:chOff x="5502593" y="2189390"/>
            <a:chExt cx="2178367" cy="2921315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3" cstate="print"/>
            <a:srcRect/>
            <a:stretch/>
          </p:blipFill>
          <p:spPr>
            <a:xfrm>
              <a:off x="5502593" y="2189390"/>
              <a:ext cx="2056448" cy="2478686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6975566" y="2969623"/>
              <a:ext cx="705394" cy="8621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7328263" y="4376058"/>
              <a:ext cx="352697" cy="7346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158461" y="4823906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Пестик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727429" y="4844751"/>
            <a:ext cx="1430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Семязачаток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959634" y="1319174"/>
            <a:ext cx="38404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Семязачаток находится внутри пестика</a:t>
            </a:r>
          </a:p>
          <a:p>
            <a:endParaRPr lang="ru-RU" dirty="0" smtClean="0"/>
          </a:p>
          <a:p>
            <a:r>
              <a:rPr lang="ru-RU" dirty="0" smtClean="0"/>
              <a:t>В семязачатке мейозом образуется мегаспора. Она совершает 3 митоза, образуя 8 клеток. </a:t>
            </a:r>
          </a:p>
          <a:p>
            <a:endParaRPr lang="ru-RU" dirty="0" smtClean="0"/>
          </a:p>
          <a:p>
            <a:r>
              <a:rPr lang="ru-RU" dirty="0" smtClean="0"/>
              <a:t>2 клетки сливаются в центре, образуя диплоидную центральную клетку</a:t>
            </a:r>
          </a:p>
          <a:p>
            <a:endParaRPr lang="ru-RU" dirty="0" smtClean="0"/>
          </a:p>
          <a:p>
            <a:r>
              <a:rPr lang="ru-RU" dirty="0" smtClean="0"/>
              <a:t>6 клеток по 3 расходятся к полюсам, образуя яйцеклетку, синергиды и антиподы</a:t>
            </a:r>
          </a:p>
          <a:p>
            <a:endParaRPr lang="ru-RU" dirty="0" smtClean="0"/>
          </a:p>
          <a:p>
            <a:r>
              <a:rPr lang="ru-RU" dirty="0" smtClean="0"/>
              <a:t>Такой женский гаметофит называется </a:t>
            </a:r>
            <a:r>
              <a:rPr lang="ru-RU" u="sng" dirty="0" smtClean="0"/>
              <a:t>зародышевым мешком</a:t>
            </a:r>
            <a:endParaRPr lang="ru-RU" u="sng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1049256" y="5112218"/>
            <a:ext cx="5876925" cy="1728009"/>
            <a:chOff x="1670592" y="4973644"/>
            <a:chExt cx="5876925" cy="1728009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0592" y="5015728"/>
              <a:ext cx="5876925" cy="1685925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 rot="16200000">
              <a:off x="6156579" y="5252318"/>
              <a:ext cx="872684" cy="3153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слияние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8580965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0065" y="213476"/>
            <a:ext cx="8245385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Гинецей – совокупность пестиков</a:t>
            </a:r>
            <a:endParaRPr lang="ru-RU" sz="4000" dirty="0"/>
          </a:p>
        </p:txBody>
      </p:sp>
      <p:pic>
        <p:nvPicPr>
          <p:cNvPr id="14338" name="Picture 2" descr="Картинки по запросу эволюция гинеце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8550" y="1735819"/>
            <a:ext cx="4644527" cy="454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052" y="4006056"/>
            <a:ext cx="5776519" cy="28519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1220" y="1328514"/>
            <a:ext cx="4010205" cy="170032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6241" y="3028841"/>
            <a:ext cx="5307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Гинецей: 1 — апокарпный, </a:t>
            </a:r>
          </a:p>
          <a:p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3, 4 —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ценокарпный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а —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стилодии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б — столбик.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46653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888908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Двойное оплодотворение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/>
          <a:stretch/>
        </p:blipFill>
        <p:spPr>
          <a:xfrm>
            <a:off x="415017" y="1854926"/>
            <a:ext cx="7109188" cy="3352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24205" y="1097280"/>
            <a:ext cx="452845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После опыления пыльца попадает на рыльце пестика</a:t>
            </a:r>
          </a:p>
          <a:p>
            <a:endParaRPr lang="ru-RU" dirty="0" smtClean="0"/>
          </a:p>
          <a:p>
            <a:r>
              <a:rPr lang="ru-RU" dirty="0" smtClean="0"/>
              <a:t>Пыльцевая трубка прорастает сквозь столбик к семязачатку.</a:t>
            </a:r>
          </a:p>
          <a:p>
            <a:endParaRPr lang="ru-RU" dirty="0"/>
          </a:p>
          <a:p>
            <a:r>
              <a:rPr lang="ru-RU" dirty="0" smtClean="0"/>
              <a:t>По ней движутся 2 спермия</a:t>
            </a:r>
          </a:p>
          <a:p>
            <a:endParaRPr lang="ru-RU" dirty="0"/>
          </a:p>
          <a:p>
            <a:r>
              <a:rPr lang="ru-RU" dirty="0" smtClean="0"/>
              <a:t>При проникновении в зародышевый мешок один спермий оплодотворяет яйцеклетку, с образованием зиготы, образующей зародыша.</a:t>
            </a:r>
          </a:p>
          <a:p>
            <a:r>
              <a:rPr lang="ru-RU" dirty="0" smtClean="0"/>
              <a:t>Второй спермий оплодотворяет диплоидную центральную клетку, из которой развивается </a:t>
            </a:r>
            <a:r>
              <a:rPr lang="ru-RU" dirty="0" err="1" smtClean="0"/>
              <a:t>триплоидный</a:t>
            </a:r>
            <a:r>
              <a:rPr lang="ru-RU" dirty="0" smtClean="0"/>
              <a:t> эндосперм.</a:t>
            </a:r>
          </a:p>
          <a:p>
            <a:r>
              <a:rPr lang="ru-RU" dirty="0" smtClean="0"/>
              <a:t>Покров семязачатка становится семенной кожурой.</a:t>
            </a:r>
          </a:p>
          <a:p>
            <a:r>
              <a:rPr lang="ru-RU" dirty="0" smtClean="0"/>
              <a:t>Стенки завязи преобразуются в плодовые оболочки</a:t>
            </a:r>
          </a:p>
        </p:txBody>
      </p:sp>
    </p:spTree>
    <p:extLst>
      <p:ext uri="{BB962C8B-B14F-4D97-AF65-F5344CB8AC3E}">
        <p14:creationId xmlns:p14="http://schemas.microsoft.com/office/powerpoint/2010/main" xmlns="" val="17804194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7187" y="95795"/>
            <a:ext cx="8053797" cy="923109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Развитие семени и плода</a:t>
            </a:r>
          </a:p>
        </p:txBody>
      </p:sp>
      <p:pic>
        <p:nvPicPr>
          <p:cNvPr id="52226" name="Picture 2" descr="ÐÐ°ÑÑÐ¸Ð½ÐºÐ¸ Ð¿Ð¾ Ð·Ð°Ð¿ÑÐ¾ÑÑ ÑÐ°Ð·Ð²Ð¸ÑÐ¸Ðµ ÑÐµÐ¼ÐµÐ½Ð¸ Ð¸ Ð¿Ð»Ð¾Ð´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1585" y="998321"/>
            <a:ext cx="4762500" cy="2466975"/>
          </a:xfrm>
          <a:prstGeom prst="rect">
            <a:avLst/>
          </a:prstGeom>
          <a:noFill/>
        </p:spPr>
      </p:pic>
      <p:sp>
        <p:nvSpPr>
          <p:cNvPr id="52228" name="AutoShape 4" descr="ÐÐ°ÑÑÐ¸Ð½ÐºÐ¸ Ð¿Ð¾ Ð·Ð°Ð¿ÑÐ¾ÑÑ ÑÑÑÐ¾ÐµÐ½Ð¸Ðµ Ð¿ÐµÑÑÐ¸ÐºÐ°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1684" y="2716686"/>
            <a:ext cx="4116845" cy="392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31" name="Picture 7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4256" y="3465296"/>
            <a:ext cx="3270797" cy="3178810"/>
          </a:xfrm>
          <a:prstGeom prst="rect">
            <a:avLst/>
          </a:prstGeom>
          <a:noFill/>
        </p:spPr>
      </p:pic>
      <p:cxnSp>
        <p:nvCxnSpPr>
          <p:cNvPr id="11" name="Прямая со стрелкой 10"/>
          <p:cNvCxnSpPr/>
          <p:nvPr/>
        </p:nvCxnSpPr>
        <p:spPr>
          <a:xfrm flipH="1">
            <a:off x="3431177" y="5421560"/>
            <a:ext cx="4623639" cy="8225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2610833" y="4833257"/>
            <a:ext cx="6298036" cy="18031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502848" y="1196736"/>
            <a:ext cx="4812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Семя развивается из семязачатков.</a:t>
            </a:r>
          </a:p>
          <a:p>
            <a:r>
              <a:rPr lang="ru-RU" dirty="0" smtClean="0"/>
              <a:t>Плодовые оболочки развиваются из стенки завязи.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811984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7888" y="1709740"/>
            <a:ext cx="7886700" cy="2130741"/>
          </a:xfrm>
        </p:spPr>
        <p:txBody>
          <a:bodyPr/>
          <a:lstStyle/>
          <a:p>
            <a:pPr algn="ctr"/>
            <a:r>
              <a:rPr lang="ru-RU" dirty="0" smtClean="0"/>
              <a:t>Апокарпные плоды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42372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70067" y="199664"/>
            <a:ext cx="7886700" cy="973044"/>
          </a:xfrm>
        </p:spPr>
        <p:txBody>
          <a:bodyPr/>
          <a:lstStyle/>
          <a:p>
            <a:pPr algn="ctr"/>
            <a:r>
              <a:rPr lang="ru-RU" dirty="0" smtClean="0"/>
              <a:t>Листовка и </a:t>
            </a:r>
            <a:r>
              <a:rPr lang="ru-RU" dirty="0" err="1" smtClean="0"/>
              <a:t>многолистовка</a:t>
            </a:r>
            <a:endParaRPr lang="ru-RU" dirty="0"/>
          </a:p>
        </p:txBody>
      </p:sp>
      <p:pic>
        <p:nvPicPr>
          <p:cNvPr id="3074" name="Picture 2" descr="Картинки по запросу листовка плод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0831" y="1111747"/>
            <a:ext cx="4299569" cy="267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83428" y="3788229"/>
            <a:ext cx="1164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Магнолия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08495" y="1073344"/>
            <a:ext cx="2345554" cy="23455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17902" y="3418897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Пион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/>
          <a:srcRect/>
          <a:stretch/>
        </p:blipFill>
        <p:spPr>
          <a:xfrm>
            <a:off x="2542705" y="4157561"/>
            <a:ext cx="2662344" cy="22670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64614" y="6403750"/>
            <a:ext cx="1283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Калужница</a:t>
            </a:r>
          </a:p>
        </p:txBody>
      </p:sp>
    </p:spTree>
    <p:extLst>
      <p:ext uri="{BB962C8B-B14F-4D97-AF65-F5344CB8AC3E}">
        <p14:creationId xmlns:p14="http://schemas.microsoft.com/office/powerpoint/2010/main" xmlns="" val="18676499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50" y="147413"/>
            <a:ext cx="7886700" cy="888908"/>
          </a:xfrm>
        </p:spPr>
        <p:txBody>
          <a:bodyPr/>
          <a:lstStyle/>
          <a:p>
            <a:pPr algn="ctr"/>
            <a:r>
              <a:rPr lang="ru-RU" dirty="0" smtClean="0"/>
              <a:t>Боб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1798" y="889429"/>
            <a:ext cx="4703718" cy="27438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5148" y="3633265"/>
            <a:ext cx="4796246" cy="32014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93822" y="1724298"/>
            <a:ext cx="2764429" cy="405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29527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923743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Орешек и </a:t>
            </a:r>
            <a:r>
              <a:rPr lang="ru-RU" sz="4000" dirty="0" err="1"/>
              <a:t>многоорешек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3176" y="1200151"/>
            <a:ext cx="3675545" cy="24748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22171" y="3675017"/>
            <a:ext cx="949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Гречиха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2410" y="1200150"/>
            <a:ext cx="3143250" cy="2362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37121" y="3562350"/>
            <a:ext cx="1252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Земляника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/>
          <a:srcRect/>
          <a:stretch/>
        </p:blipFill>
        <p:spPr>
          <a:xfrm>
            <a:off x="1908186" y="4117385"/>
            <a:ext cx="2627971" cy="23131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64121" y="4044350"/>
            <a:ext cx="2707005" cy="23566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61827" y="6451722"/>
            <a:ext cx="948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Щавель</a:t>
            </a:r>
          </a:p>
        </p:txBody>
      </p:sp>
      <p:pic>
        <p:nvPicPr>
          <p:cNvPr id="5122" name="Picture 2" descr="Картинки по запросу плод лотос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8100" y="4032067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472372" y="6413774"/>
            <a:ext cx="752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Лотос</a:t>
            </a:r>
          </a:p>
        </p:txBody>
      </p:sp>
    </p:spTree>
    <p:extLst>
      <p:ext uri="{BB962C8B-B14F-4D97-AF65-F5344CB8AC3E}">
        <p14:creationId xmlns:p14="http://schemas.microsoft.com/office/powerpoint/2010/main" xmlns="" val="1121999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6077" y="453749"/>
            <a:ext cx="4339502" cy="3142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01876" y="158092"/>
            <a:ext cx="7886700" cy="591315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Строение таллома Кукушкина льна</a:t>
            </a:r>
          </a:p>
        </p:txBody>
      </p:sp>
      <p:sp>
        <p:nvSpPr>
          <p:cNvPr id="129026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082579" y="2119014"/>
            <a:ext cx="27852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Имеют </a:t>
            </a:r>
            <a:r>
              <a:rPr lang="ru-RU" dirty="0"/>
              <a:t>примитивный </a:t>
            </a:r>
            <a:r>
              <a:rPr lang="ru-RU" dirty="0" smtClean="0"/>
              <a:t>таллом.</a:t>
            </a:r>
            <a:endParaRPr lang="ru-RU" dirty="0"/>
          </a:p>
          <a:p>
            <a:r>
              <a:rPr lang="ru-RU" dirty="0"/>
              <a:t>Нет корней, есть ризоиды</a:t>
            </a:r>
          </a:p>
          <a:p>
            <a:endParaRPr lang="ru-RU" dirty="0" smtClean="0"/>
          </a:p>
          <a:p>
            <a:r>
              <a:rPr lang="ru-RU" dirty="0" smtClean="0"/>
              <a:t>Ассимиляционная </a:t>
            </a:r>
            <a:r>
              <a:rPr lang="ru-RU" dirty="0"/>
              <a:t>ткань «листа» лежит открыто</a:t>
            </a:r>
          </a:p>
        </p:txBody>
      </p:sp>
      <p:pic>
        <p:nvPicPr>
          <p:cNvPr id="129029" name="Picture 5" descr="ÐÐ°ÑÑÐ¸Ð½ÐºÐ¸ Ð¿Ð¾ Ð·Ð°Ð¿ÑÐ¾ÑÑ Polytrichum micro photograph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3077" y="3557926"/>
            <a:ext cx="3985501" cy="2336860"/>
          </a:xfrm>
          <a:prstGeom prst="rect">
            <a:avLst/>
          </a:prstGeom>
          <a:noFill/>
        </p:spPr>
      </p:pic>
      <p:sp>
        <p:nvSpPr>
          <p:cNvPr id="129031" name="AutoShape 7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9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320558" y="1687140"/>
            <a:ext cx="5617039" cy="374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49" y="-70302"/>
            <a:ext cx="7886700" cy="1158874"/>
          </a:xfrm>
        </p:spPr>
        <p:txBody>
          <a:bodyPr/>
          <a:lstStyle/>
          <a:p>
            <a:pPr algn="ctr"/>
            <a:r>
              <a:rPr lang="ru-RU" dirty="0" err="1" smtClean="0"/>
              <a:t>Цинародий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50264" y="896934"/>
            <a:ext cx="4691471" cy="2826722"/>
          </a:xfrm>
          <a:prstGeom prst="rect">
            <a:avLst/>
          </a:prstGeom>
        </p:spPr>
      </p:pic>
      <p:pic>
        <p:nvPicPr>
          <p:cNvPr id="4098" name="Picture 2" descr="Картинки по запросу плод шиповни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3213" y="3906536"/>
            <a:ext cx="3925570" cy="261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500829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897617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Костянка и </a:t>
            </a:r>
            <a:r>
              <a:rPr lang="ru-RU" sz="4000" dirty="0" err="1"/>
              <a:t>многокостянка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51908" y="1151301"/>
            <a:ext cx="3056342" cy="29417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95050" y="1235529"/>
            <a:ext cx="2857500" cy="2857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35756" y="4053635"/>
            <a:ext cx="28575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90703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7888" y="1709740"/>
            <a:ext cx="7886700" cy="1756272"/>
          </a:xfrm>
        </p:spPr>
        <p:txBody>
          <a:bodyPr/>
          <a:lstStyle/>
          <a:p>
            <a:pPr algn="ctr"/>
            <a:r>
              <a:rPr lang="ru-RU" dirty="0" err="1" smtClean="0"/>
              <a:t>Ценокарпные</a:t>
            </a:r>
            <a:r>
              <a:rPr lang="ru-RU" dirty="0" smtClean="0"/>
              <a:t> плоды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42796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775697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Коробочка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83725" y="1036321"/>
            <a:ext cx="4631191" cy="25791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63659" y="4126389"/>
            <a:ext cx="3649164" cy="21252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37153" y="6313714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Тюльпан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99397" y="3615479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Мак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92984" y="3928792"/>
            <a:ext cx="2384923" cy="23849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12430" y="6313714"/>
            <a:ext cx="946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Дурман</a:t>
            </a:r>
          </a:p>
        </p:txBody>
      </p:sp>
    </p:spTree>
    <p:extLst>
      <p:ext uri="{BB962C8B-B14F-4D97-AF65-F5344CB8AC3E}">
        <p14:creationId xmlns:p14="http://schemas.microsoft.com/office/powerpoint/2010/main" xmlns="" val="29073030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845365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Стручок или </a:t>
            </a:r>
            <a:r>
              <a:rPr lang="ru-RU" sz="4000" dirty="0" err="1"/>
              <a:t>стручочек</a:t>
            </a:r>
            <a:endParaRPr lang="ru-RU" sz="4000" dirty="0"/>
          </a:p>
        </p:txBody>
      </p:sp>
      <p:pic>
        <p:nvPicPr>
          <p:cNvPr id="6148" name="Picture 4" descr="Картинки по запросу плод стручочек фото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306593" y="1461181"/>
            <a:ext cx="3493316" cy="483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1086" y="2246588"/>
            <a:ext cx="4591931" cy="326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21849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793114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Ягода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72147" y="874896"/>
            <a:ext cx="3040380" cy="30403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32024" y="1342414"/>
            <a:ext cx="3956410" cy="24095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07131" y="3915277"/>
            <a:ext cx="2905396" cy="25954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9434" y="3939013"/>
            <a:ext cx="3429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27095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Картинки по запросу груш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7224" y="365126"/>
            <a:ext cx="3824333" cy="338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688611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Яблоко</a:t>
            </a:r>
          </a:p>
        </p:txBody>
      </p:sp>
      <p:pic>
        <p:nvPicPr>
          <p:cNvPr id="7170" name="Picture 2" descr="Картинки по запросу плод яблок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2256" y="1663337"/>
            <a:ext cx="4013744" cy="398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5106" y="3747040"/>
            <a:ext cx="3228566" cy="269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8628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836657"/>
          </a:xfrm>
        </p:spPr>
        <p:txBody>
          <a:bodyPr>
            <a:normAutofit/>
          </a:bodyPr>
          <a:lstStyle/>
          <a:p>
            <a:pPr algn="ctr"/>
            <a:r>
              <a:rPr lang="ru-RU" sz="4000" dirty="0" err="1"/>
              <a:t>Гесперидий</a:t>
            </a:r>
            <a:r>
              <a:rPr lang="ru-RU" sz="4000" dirty="0"/>
              <a:t>/померанец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54616" y="1855470"/>
            <a:ext cx="6882769" cy="408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754762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465" y="3951073"/>
            <a:ext cx="3781770" cy="28025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465" y="531633"/>
            <a:ext cx="3539224" cy="329737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975994"/>
          </a:xfrm>
        </p:spPr>
        <p:txBody>
          <a:bodyPr/>
          <a:lstStyle/>
          <a:p>
            <a:pPr algn="ctr"/>
            <a:r>
              <a:rPr lang="ru-RU" dirty="0" smtClean="0"/>
              <a:t>Тыквина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52651" y="1341122"/>
            <a:ext cx="4105269" cy="439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326674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897617"/>
          </a:xfrm>
        </p:spPr>
        <p:txBody>
          <a:bodyPr>
            <a:normAutofit/>
          </a:bodyPr>
          <a:lstStyle/>
          <a:p>
            <a:pPr algn="ctr"/>
            <a:r>
              <a:rPr lang="ru-RU" sz="4000" dirty="0" err="1"/>
              <a:t>Пиренарий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36344" y="3466012"/>
            <a:ext cx="4167777" cy="31258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2671" y="1262743"/>
            <a:ext cx="4643873" cy="309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4778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45468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/>
              <a:t>Антеридии и архегонии</a:t>
            </a:r>
          </a:p>
        </p:txBody>
      </p:sp>
      <p:pic>
        <p:nvPicPr>
          <p:cNvPr id="130052" name="Picture 4" descr="ÐÐ°ÑÑÐ¸Ð½ÐºÐ¸ Ð¿Ð¾ Ð·Ð°Ð¿ÑÐ¾ÑÑ polytrichum archegon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5702" y="951826"/>
            <a:ext cx="4902926" cy="3677196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4">
            <p14:nvContentPartPr>
              <p14:cNvPr id="4" name="Рукописный ввод 3"/>
              <p14:cNvContentPartPr/>
              <p14:nvPr/>
            </p14:nvContentPartPr>
            <p14:xfrm>
              <a:off x="3608417" y="-461331"/>
              <a:ext cx="722880" cy="694440"/>
            </p14:xfrm>
          </p:contentPart>
        </mc:Choice>
        <mc:Fallback>
          <p:pic>
            <p:nvPicPr>
              <p:cNvPr id="4" name="Рукописный ввод 3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604097" y="-465291"/>
                <a:ext cx="731160" cy="70272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31647693"/>
              </p:ext>
            </p:extLst>
          </p:nvPr>
        </p:nvGraphicFramePr>
        <p:xfrm>
          <a:off x="850906" y="888274"/>
          <a:ext cx="4547192" cy="3740748"/>
        </p:xfrm>
        <a:graphic>
          <a:graphicData uri="http://schemas.openxmlformats.org/presentationml/2006/ole">
            <p:oleObj spid="_x0000_s1066" name="Image" r:id="rId6" imgW="7009524" imgH="5765079" progId="">
              <p:embed/>
            </p:oleObj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50906" y="5098082"/>
            <a:ext cx="100422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гаметофите образуются половые органы: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Мужские – антеридии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Женские – архегонии</a:t>
            </a:r>
          </a:p>
          <a:p>
            <a:r>
              <a:rPr lang="ru-RU" dirty="0"/>
              <a:t>В половых органах образуются половые клетки путем митоза (сперматозоиды и яйцеклетки)</a:t>
            </a:r>
          </a:p>
          <a:p>
            <a:r>
              <a:rPr lang="ru-RU" u="sng" dirty="0"/>
              <a:t>Оплодотворение происходит при наличии воды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 descr="C:\Users\Admin\Desktop\300px-Walnuts_var_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0352" y="547756"/>
            <a:ext cx="7188145" cy="60380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6518688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4504" y="3344092"/>
            <a:ext cx="4791620" cy="31944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949868"/>
          </a:xfrm>
        </p:spPr>
        <p:txBody>
          <a:bodyPr/>
          <a:lstStyle/>
          <a:p>
            <a:pPr algn="ctr"/>
            <a:r>
              <a:rPr lang="ru-RU" smtClean="0"/>
              <a:t>Орех</a:t>
            </a: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3912" y="1193075"/>
            <a:ext cx="4070168" cy="30526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19122" y="1077550"/>
            <a:ext cx="2847975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492684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932451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Семянка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9173" y="1358537"/>
            <a:ext cx="3106782" cy="46601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1133855"/>
            <a:ext cx="3696756" cy="24701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49439" y="3603959"/>
            <a:ext cx="4392386" cy="293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211587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/>
              <a:t>Зерновка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8223" y="1608083"/>
            <a:ext cx="6222205" cy="466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291629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758280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Соплодия</a:t>
            </a:r>
          </a:p>
        </p:txBody>
      </p:sp>
      <p:pic>
        <p:nvPicPr>
          <p:cNvPr id="11266" name="Picture 2" descr="Картинки по запросу цветок ананаса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801" r="9360"/>
          <a:stretch/>
        </p:blipFill>
        <p:spPr bwMode="auto">
          <a:xfrm>
            <a:off x="1902822" y="1123408"/>
            <a:ext cx="2211977" cy="212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Картинки по запросу ананас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002969" y="3527026"/>
            <a:ext cx="2011681" cy="273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83577" y="6259376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Ананас</a:t>
            </a:r>
          </a:p>
        </p:txBody>
      </p:sp>
      <p:pic>
        <p:nvPicPr>
          <p:cNvPr id="11270" name="Picture 6" descr="Картинки по запросу шелковица цветок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133"/>
          <a:stretch/>
        </p:blipFill>
        <p:spPr bwMode="auto">
          <a:xfrm>
            <a:off x="4344396" y="1319750"/>
            <a:ext cx="3333750" cy="193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Картинки по запросу шелковиц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9598" y="3646028"/>
            <a:ext cx="3563349" cy="249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Картинки по запросу свекла соплодие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36" r="15543"/>
          <a:stretch/>
        </p:blipFill>
        <p:spPr bwMode="auto">
          <a:xfrm>
            <a:off x="7889966" y="3718561"/>
            <a:ext cx="2631124" cy="242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68164" y="6140372"/>
            <a:ext cx="2374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Шелковица (тутовник)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59385" y="6084904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Свекла</a:t>
            </a:r>
          </a:p>
        </p:txBody>
      </p:sp>
      <p:pic>
        <p:nvPicPr>
          <p:cNvPr id="11280" name="Picture 16" descr="Похожее изображени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2946" y="1354261"/>
            <a:ext cx="2728144" cy="197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2031458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Классы и семейства покрытосеменных растений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1634273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2319" y="1"/>
            <a:ext cx="7886700" cy="984703"/>
          </a:xfrm>
        </p:spPr>
        <p:txBody>
          <a:bodyPr>
            <a:normAutofit/>
          </a:bodyPr>
          <a:lstStyle/>
          <a:p>
            <a:r>
              <a:rPr lang="ru-RU" sz="4000" dirty="0"/>
              <a:t>Семя двудольных и однодольных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47189" y="844731"/>
            <a:ext cx="3857625" cy="304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62423" y="3952057"/>
            <a:ext cx="4029075" cy="27056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/>
          <a:srcRect/>
          <a:stretch/>
        </p:blipFill>
        <p:spPr>
          <a:xfrm>
            <a:off x="6783649" y="3892732"/>
            <a:ext cx="2984703" cy="28243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65788" y="759007"/>
            <a:ext cx="272415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275230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1358" y="460302"/>
            <a:ext cx="7886700" cy="1298212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Корневая система двудольных и однодольных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85408" y="2500765"/>
            <a:ext cx="4038600" cy="2324100"/>
          </a:xfrm>
          <a:prstGeom prst="rect">
            <a:avLst/>
          </a:prstGeom>
        </p:spPr>
      </p:pic>
      <p:pic>
        <p:nvPicPr>
          <p:cNvPr id="4" name="Picture 6" descr="Картинки по запросу корневая система фот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7279" y="2090057"/>
            <a:ext cx="2101408" cy="410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Картинки по запросу стержневая корневая система фото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134" r="21295"/>
          <a:stretch/>
        </p:blipFill>
        <p:spPr bwMode="auto">
          <a:xfrm>
            <a:off x="1820013" y="1830362"/>
            <a:ext cx="2255599" cy="46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6990805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0099" y="15492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Жилкование листьев двудольных и однодольных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23844" y="1764244"/>
            <a:ext cx="3362325" cy="36385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/>
          <a:srcRect/>
          <a:stretch/>
        </p:blipFill>
        <p:spPr>
          <a:xfrm>
            <a:off x="2090975" y="3743752"/>
            <a:ext cx="2443321" cy="28163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/>
          <a:srcRect/>
          <a:stretch/>
        </p:blipFill>
        <p:spPr>
          <a:xfrm>
            <a:off x="8004637" y="1581364"/>
            <a:ext cx="2455160" cy="16708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32203" y="1414789"/>
            <a:ext cx="2891640" cy="21687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82199" y="4002543"/>
            <a:ext cx="2696402" cy="202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491827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/>
              <a:t>Исключения по жилкованию листьев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33303" y="1889760"/>
            <a:ext cx="4347905" cy="32586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34195" y="5233851"/>
            <a:ext cx="3004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Вороний глаз (однодольное)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88480" y="1520735"/>
            <a:ext cx="3057253" cy="42858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14317" y="5926509"/>
            <a:ext cx="2805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Подорожник (двудольное)</a:t>
            </a:r>
          </a:p>
        </p:txBody>
      </p:sp>
    </p:spTree>
    <p:extLst>
      <p:ext uri="{BB962C8B-B14F-4D97-AF65-F5344CB8AC3E}">
        <p14:creationId xmlns:p14="http://schemas.microsoft.com/office/powerpoint/2010/main" xmlns="" val="2980498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50" y="365126"/>
            <a:ext cx="7886700" cy="793114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Строение спорофита</a:t>
            </a:r>
          </a:p>
        </p:txBody>
      </p:sp>
      <p:sp>
        <p:nvSpPr>
          <p:cNvPr id="102404" name="AutoShape 4" descr="ÐÐ°ÑÑÐ¸Ð½ÐºÐ¸ Ð¿Ð¾ Ð·Ð°Ð¿ÑÐ¾ÑÑ polytrichum sporophyte structure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07" name="AutoShape 7" descr="ÐÐ°ÑÑÐ¸Ð½ÐºÐ¸ Ð¿Ð¾ Ð·Ð°Ð¿ÑÐ¾ÑÑ polytrichum sporophyte under microscope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0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007" y="3125966"/>
            <a:ext cx="2386943" cy="3580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10" name="AutoShape 10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909143" y="1332161"/>
            <a:ext cx="38927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 зиготы (2</a:t>
            </a:r>
            <a:r>
              <a:rPr lang="en-US" dirty="0" smtClean="0"/>
              <a:t>n</a:t>
            </a:r>
            <a:r>
              <a:rPr lang="ru-RU" dirty="0" smtClean="0"/>
              <a:t>) развивается спорофит, который получает питательные вещества из гаметофита</a:t>
            </a:r>
          </a:p>
          <a:p>
            <a:r>
              <a:rPr lang="ru-RU" dirty="0" smtClean="0"/>
              <a:t>В коробочке образуются споры (</a:t>
            </a:r>
            <a:r>
              <a:rPr lang="en-US" dirty="0" smtClean="0"/>
              <a:t>n</a:t>
            </a:r>
            <a:r>
              <a:rPr lang="ru-RU" dirty="0" smtClean="0"/>
              <a:t>) мейозом</a:t>
            </a:r>
            <a:endParaRPr lang="ru-RU" dirty="0"/>
          </a:p>
          <a:p>
            <a:r>
              <a:rPr lang="ru-RU" dirty="0" smtClean="0"/>
              <a:t>Из споры вырастает </a:t>
            </a:r>
            <a:r>
              <a:rPr lang="ru-RU" u="sng" dirty="0" smtClean="0"/>
              <a:t>зеленая нить – протонема, или предросток (характерна только для мхов)</a:t>
            </a:r>
          </a:p>
          <a:p>
            <a:r>
              <a:rPr lang="ru-RU" dirty="0" smtClean="0"/>
              <a:t>На протонеме формируются новые гаметофиты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35" y="87085"/>
            <a:ext cx="3203162" cy="31030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02453" y="1794599"/>
            <a:ext cx="4142187" cy="4218894"/>
          </a:xfrm>
          <a:prstGeom prst="rect">
            <a:avLst/>
          </a:prstGeom>
        </p:spPr>
      </p:pic>
      <p:pic>
        <p:nvPicPr>
          <p:cNvPr id="13" name="Picture 2" descr="Картинки по запросу протонема фот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64059" y="4679364"/>
            <a:ext cx="2939369" cy="195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0151930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862783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Цветы двудольных и однодольных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7562" y="1361416"/>
            <a:ext cx="2996224" cy="1872640"/>
          </a:xfrm>
          <a:prstGeom prst="rect">
            <a:avLst/>
          </a:prstGeom>
        </p:spPr>
      </p:pic>
      <p:pic>
        <p:nvPicPr>
          <p:cNvPr id="5" name="Picture 8" descr="Картинки по запросу орхидеи средних широ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8001" y="1227910"/>
            <a:ext cx="2805339" cy="252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1814" y="4110280"/>
            <a:ext cx="2437711" cy="21805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7231" y="3918858"/>
            <a:ext cx="3055916" cy="237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327245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827948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Стебли двудольных и однодольных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9098" y="1128458"/>
            <a:ext cx="4229463" cy="3172097"/>
          </a:xfrm>
          <a:prstGeom prst="rect">
            <a:avLst/>
          </a:prstGeom>
        </p:spPr>
      </p:pic>
      <p:pic>
        <p:nvPicPr>
          <p:cNvPr id="1026" name="Picture 2" descr="Картинки по запросу срез стебля под микроскопо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3646" y="4222917"/>
            <a:ext cx="3393530" cy="244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40228" y="1398424"/>
            <a:ext cx="3706948" cy="27802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55091" y="4300554"/>
            <a:ext cx="3377475" cy="253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70464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7888" y="1709740"/>
            <a:ext cx="7886700" cy="1886901"/>
          </a:xfrm>
        </p:spPr>
        <p:txBody>
          <a:bodyPr/>
          <a:lstStyle/>
          <a:p>
            <a:pPr algn="ctr"/>
            <a:r>
              <a:rPr lang="ru-RU" dirty="0" smtClean="0"/>
              <a:t>Класс Двудольные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874846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9281" y="106510"/>
            <a:ext cx="6392199" cy="99417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Порядок </a:t>
            </a:r>
            <a:r>
              <a:rPr lang="ru-RU" sz="4000" dirty="0"/>
              <a:t>Розоцветные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341" y="4148159"/>
            <a:ext cx="2442410" cy="18318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805" y="1585956"/>
            <a:ext cx="1737059" cy="18949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59157" y="4127743"/>
            <a:ext cx="2996224" cy="18726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5656" y="3480929"/>
            <a:ext cx="2502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Цветок яблони *Ч</a:t>
            </a:r>
            <a:r>
              <a:rPr lang="ru-RU" sz="1600" baseline="-25000" dirty="0"/>
              <a:t>5</a:t>
            </a:r>
            <a:r>
              <a:rPr lang="ru-RU" sz="1600" dirty="0"/>
              <a:t>В</a:t>
            </a:r>
            <a:r>
              <a:rPr lang="ru-RU" sz="1600" baseline="-25000" dirty="0"/>
              <a:t>5</a:t>
            </a:r>
            <a:r>
              <a:rPr lang="ru-RU" sz="1600" dirty="0"/>
              <a:t>Т</a:t>
            </a:r>
            <a:r>
              <a:rPr lang="ru-RU" sz="1600" baseline="-25000" dirty="0"/>
              <a:t>∞</a:t>
            </a:r>
            <a:r>
              <a:rPr lang="ru-RU" sz="1600" dirty="0"/>
              <a:t>П</a:t>
            </a:r>
            <a:r>
              <a:rPr lang="ru-RU" sz="1600" baseline="-25000" dirty="0"/>
              <a:t>(5)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4586" y="5367193"/>
            <a:ext cx="2149141" cy="14327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41326" y="1442444"/>
            <a:ext cx="330054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Число частей цветка кратно 5</a:t>
            </a:r>
          </a:p>
          <a:p>
            <a:r>
              <a:rPr lang="ru-RU" dirty="0" smtClean="0"/>
              <a:t>Цветы актиноморфные</a:t>
            </a:r>
          </a:p>
          <a:p>
            <a:endParaRPr lang="ru-RU" dirty="0"/>
          </a:p>
          <a:p>
            <a:pPr algn="ctr"/>
            <a:r>
              <a:rPr lang="ru-RU" dirty="0" smtClean="0"/>
              <a:t>Плоды: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костянка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Многокостянка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Многоорешек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Яблоко</a:t>
            </a:r>
          </a:p>
          <a:p>
            <a:endParaRPr lang="ru-RU" dirty="0" smtClean="0"/>
          </a:p>
          <a:p>
            <a:pPr algn="ctr"/>
            <a:r>
              <a:rPr lang="ru-RU" dirty="0" smtClean="0"/>
              <a:t>Представители: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Вишня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Яблоня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Шиповник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Клубника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малина</a:t>
            </a:r>
            <a:endParaRPr lang="ru-RU" dirty="0"/>
          </a:p>
        </p:txBody>
      </p:sp>
      <p:pic>
        <p:nvPicPr>
          <p:cNvPr id="16" name="Picture 10" descr="Картинки по запросу строение плода костянк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9157" y="1442444"/>
            <a:ext cx="2117906" cy="203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9824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7660" y="310578"/>
            <a:ext cx="10854739" cy="99417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Семейство Крестоцветные (Капустные)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/>
          <a:stretch/>
        </p:blipFill>
        <p:spPr>
          <a:xfrm>
            <a:off x="727660" y="1353595"/>
            <a:ext cx="1813760" cy="200325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2835" y="4738918"/>
            <a:ext cx="2295024" cy="172126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4870" y="3485574"/>
            <a:ext cx="26895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Цветок капусты *Ч</a:t>
            </a:r>
            <a:r>
              <a:rPr lang="ru-RU" sz="1600" baseline="-25000" dirty="0"/>
              <a:t>4</a:t>
            </a:r>
            <a:r>
              <a:rPr lang="ru-RU" sz="1600" dirty="0"/>
              <a:t> В</a:t>
            </a:r>
            <a:r>
              <a:rPr lang="ru-RU" sz="1600" baseline="-25000" dirty="0"/>
              <a:t>4</a:t>
            </a:r>
            <a:r>
              <a:rPr lang="ru-RU" sz="1600" dirty="0"/>
              <a:t> Т</a:t>
            </a:r>
            <a:r>
              <a:rPr lang="ru-RU" sz="1600" baseline="-25000" dirty="0"/>
              <a:t>2+4</a:t>
            </a:r>
            <a:r>
              <a:rPr lang="ru-RU" sz="1600" dirty="0"/>
              <a:t> П</a:t>
            </a:r>
            <a:r>
              <a:rPr lang="ru-RU" sz="1600" baseline="-25000" dirty="0"/>
              <a:t>1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1354" y="1280840"/>
            <a:ext cx="2102908" cy="3100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14010" y="1524000"/>
            <a:ext cx="49116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Число частей цветка кратно </a:t>
            </a:r>
            <a:r>
              <a:rPr lang="ru-RU" dirty="0" smtClean="0"/>
              <a:t>4, но тычинок 6</a:t>
            </a:r>
            <a:endParaRPr lang="ru-RU" dirty="0"/>
          </a:p>
          <a:p>
            <a:r>
              <a:rPr lang="ru-RU" dirty="0"/>
              <a:t>Цветы актиноморфные</a:t>
            </a:r>
          </a:p>
          <a:p>
            <a:endParaRPr lang="ru-RU" dirty="0"/>
          </a:p>
          <a:p>
            <a:pPr algn="ctr"/>
            <a:r>
              <a:rPr lang="ru-RU" dirty="0"/>
              <a:t>Плоды: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Стручок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Стручочек</a:t>
            </a:r>
            <a:endParaRPr lang="ru-RU" dirty="0"/>
          </a:p>
          <a:p>
            <a:endParaRPr lang="ru-RU" dirty="0"/>
          </a:p>
          <a:p>
            <a:pPr algn="ctr"/>
            <a:r>
              <a:rPr lang="ru-RU" dirty="0"/>
              <a:t>Представители: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Капуста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Редис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Редька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Пастушья сумка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algn="ctr"/>
            <a:r>
              <a:rPr lang="ru-RU" dirty="0" smtClean="0"/>
              <a:t>Видоизменения: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Кочан (побег)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Корнеплод (корень)</a:t>
            </a:r>
            <a:endParaRPr lang="ru-RU" dirty="0"/>
          </a:p>
        </p:txBody>
      </p:sp>
      <p:pic>
        <p:nvPicPr>
          <p:cNvPr id="14" name="Picture 2" descr="Картинки по запросу стручок и стручочек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410223" y="3952849"/>
            <a:ext cx="1912612" cy="252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Картинки по запросу стручочек плод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431" y="4020305"/>
            <a:ext cx="2333642" cy="246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888154" y="3786157"/>
            <a:ext cx="2303846" cy="29938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1050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0354" y="516769"/>
            <a:ext cx="6106998" cy="10023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/>
              <a:t>Семейство </a:t>
            </a:r>
            <a:r>
              <a:rPr lang="ru-RU" sz="4000" dirty="0" smtClean="0"/>
              <a:t>Бобовые </a:t>
            </a:r>
            <a:r>
              <a:rPr lang="ru-RU" sz="4000" smtClean="0"/>
              <a:t>(Мотыльковые)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543629" y="2605912"/>
            <a:ext cx="3180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Цветок гороха ↑Ч</a:t>
            </a:r>
            <a:r>
              <a:rPr lang="ru-RU" sz="1600" baseline="-25000" dirty="0"/>
              <a:t>(5)</a:t>
            </a:r>
            <a:r>
              <a:rPr lang="ru-RU" sz="1600" dirty="0"/>
              <a:t> В</a:t>
            </a:r>
            <a:r>
              <a:rPr lang="ru-RU" sz="1600" baseline="-25000" dirty="0"/>
              <a:t>1+2+(2)</a:t>
            </a:r>
            <a:r>
              <a:rPr lang="ru-RU" sz="1600" dirty="0"/>
              <a:t> Т</a:t>
            </a:r>
            <a:r>
              <a:rPr lang="ru-RU" sz="1600" baseline="-25000" dirty="0"/>
              <a:t>(9)+1</a:t>
            </a:r>
            <a:r>
              <a:rPr lang="ru-RU" sz="1600" dirty="0"/>
              <a:t> П</a:t>
            </a:r>
            <a:r>
              <a:rPr lang="ru-RU" sz="1600" baseline="-25000" dirty="0"/>
              <a:t>1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3279" y="857250"/>
            <a:ext cx="2199027" cy="16492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29" y="262762"/>
            <a:ext cx="1671638" cy="23431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869577" y="1843038"/>
            <a:ext cx="567798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Число частей цветка кратно 5</a:t>
            </a:r>
          </a:p>
          <a:p>
            <a:r>
              <a:rPr lang="ru-RU" dirty="0" smtClean="0"/>
              <a:t>Цветы зигоморфные</a:t>
            </a:r>
          </a:p>
          <a:p>
            <a:endParaRPr lang="ru-RU" dirty="0"/>
          </a:p>
          <a:p>
            <a:pPr algn="ctr"/>
            <a:r>
              <a:rPr lang="ru-RU" dirty="0" smtClean="0"/>
              <a:t>Плоды: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Боб</a:t>
            </a:r>
          </a:p>
          <a:p>
            <a:endParaRPr lang="ru-RU" dirty="0" smtClean="0"/>
          </a:p>
          <a:p>
            <a:pPr algn="ctr"/>
            <a:r>
              <a:rPr lang="ru-RU" dirty="0" smtClean="0"/>
              <a:t>Представители: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Фасоль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Горох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Вика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Клевер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Арахис</a:t>
            </a:r>
          </a:p>
          <a:p>
            <a:pPr algn="ctr"/>
            <a:r>
              <a:rPr lang="ru-RU" dirty="0"/>
              <a:t> </a:t>
            </a:r>
            <a:r>
              <a:rPr lang="ru-RU" dirty="0" smtClean="0"/>
              <a:t>Видоизменения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Усики (листья)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Клубеньки (корни)</a:t>
            </a:r>
            <a:endParaRPr lang="ru-RU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404" y="3525695"/>
            <a:ext cx="45529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27680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9993" y="9550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Семейство Пасленовые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81817" y="266521"/>
            <a:ext cx="1831808" cy="1780064"/>
          </a:xfrm>
        </p:spPr>
      </p:pic>
      <p:sp>
        <p:nvSpPr>
          <p:cNvPr id="8" name="TextBox 7"/>
          <p:cNvSpPr txBox="1"/>
          <p:nvPr/>
        </p:nvSpPr>
        <p:spPr>
          <a:xfrm>
            <a:off x="185378" y="1994225"/>
            <a:ext cx="3010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Цветок пасленовых *Ч</a:t>
            </a:r>
            <a:r>
              <a:rPr lang="ru-RU" sz="1600" baseline="-25000" dirty="0"/>
              <a:t>(5)</a:t>
            </a:r>
            <a:r>
              <a:rPr lang="ru-RU" sz="1600" dirty="0"/>
              <a:t>В</a:t>
            </a:r>
            <a:r>
              <a:rPr lang="ru-RU" sz="1600" baseline="-25000" dirty="0"/>
              <a:t>(5)</a:t>
            </a:r>
            <a:r>
              <a:rPr lang="ru-RU" sz="1600" dirty="0"/>
              <a:t>Т</a:t>
            </a:r>
            <a:r>
              <a:rPr lang="ru-RU" sz="1600" baseline="-25000" dirty="0"/>
              <a:t>(5)</a:t>
            </a:r>
            <a:r>
              <a:rPr lang="ru-RU" sz="1600" dirty="0"/>
              <a:t>П</a:t>
            </a:r>
            <a:r>
              <a:rPr lang="ru-RU" sz="1600" baseline="-25000" dirty="0"/>
              <a:t>1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962" y="2540785"/>
            <a:ext cx="2535656" cy="190174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6854" y="1156553"/>
            <a:ext cx="3146785" cy="2097857"/>
          </a:xfrm>
          <a:prstGeom prst="rect">
            <a:avLst/>
          </a:prstGeom>
        </p:spPr>
      </p:pic>
      <p:pic>
        <p:nvPicPr>
          <p:cNvPr id="17" name="Picture 6" descr="Картинки по запросу баклажан в разрез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42527"/>
            <a:ext cx="4637223" cy="231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Картинки по запросу дурман плод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026549" y="3527646"/>
            <a:ext cx="2899954" cy="287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141029" y="1506583"/>
            <a:ext cx="46971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Число частей цветка кратно </a:t>
            </a:r>
            <a:r>
              <a:rPr lang="ru-RU" dirty="0" smtClean="0"/>
              <a:t>5</a:t>
            </a:r>
            <a:endParaRPr lang="ru-RU" dirty="0"/>
          </a:p>
          <a:p>
            <a:r>
              <a:rPr lang="ru-RU" dirty="0"/>
              <a:t>Цветы актиноморфные</a:t>
            </a:r>
          </a:p>
          <a:p>
            <a:endParaRPr lang="ru-RU" dirty="0"/>
          </a:p>
          <a:p>
            <a:pPr algn="ctr"/>
            <a:r>
              <a:rPr lang="ru-RU" dirty="0"/>
              <a:t>Плоды: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Ягода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Коробочка</a:t>
            </a:r>
            <a:endParaRPr lang="ru-RU" dirty="0"/>
          </a:p>
          <a:p>
            <a:endParaRPr lang="ru-RU" dirty="0"/>
          </a:p>
          <a:p>
            <a:pPr algn="ctr"/>
            <a:r>
              <a:rPr lang="ru-RU" dirty="0"/>
              <a:t>Представители: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Картофель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Помидор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Баклажан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Табак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Беладонна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algn="ctr"/>
            <a:r>
              <a:rPr lang="ru-RU" dirty="0" smtClean="0"/>
              <a:t>Видоизменения: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Клубень (побег)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0051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4281" y="6569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Семейство Сложноцветные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1413" y="2793841"/>
            <a:ext cx="25034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Трубчатый *(Ч</a:t>
            </a:r>
            <a:r>
              <a:rPr lang="ru-RU" sz="1600" baseline="-25000" dirty="0"/>
              <a:t>(5)</a:t>
            </a:r>
            <a:r>
              <a:rPr lang="ru-RU" sz="1600" dirty="0"/>
              <a:t> )В</a:t>
            </a:r>
            <a:r>
              <a:rPr lang="ru-RU" sz="1600" baseline="-25000" dirty="0"/>
              <a:t>(5)</a:t>
            </a:r>
            <a:r>
              <a:rPr lang="ru-RU" sz="1600" dirty="0"/>
              <a:t> Т</a:t>
            </a:r>
            <a:r>
              <a:rPr lang="ru-RU" sz="1600" baseline="-25000" dirty="0"/>
              <a:t>(5)</a:t>
            </a:r>
            <a:r>
              <a:rPr lang="ru-RU" sz="1600" dirty="0"/>
              <a:t> П</a:t>
            </a:r>
            <a:r>
              <a:rPr lang="ru-RU" sz="1600" baseline="-25000" dirty="0"/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1413" y="3250254"/>
            <a:ext cx="26520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Язычковый ↑(Ч</a:t>
            </a:r>
            <a:r>
              <a:rPr lang="ru-RU" sz="1600" baseline="-25000" dirty="0"/>
              <a:t>(5)</a:t>
            </a:r>
            <a:r>
              <a:rPr lang="ru-RU" sz="1600" dirty="0"/>
              <a:t> )В</a:t>
            </a:r>
            <a:r>
              <a:rPr lang="ru-RU" sz="1600" baseline="-25000" dirty="0"/>
              <a:t>(5)</a:t>
            </a:r>
            <a:r>
              <a:rPr lang="ru-RU" sz="1600" dirty="0"/>
              <a:t> Т</a:t>
            </a:r>
            <a:r>
              <a:rPr lang="ru-RU" sz="1600" baseline="-25000" dirty="0"/>
              <a:t>(5)</a:t>
            </a:r>
            <a:r>
              <a:rPr lang="ru-RU" sz="1600" dirty="0"/>
              <a:t> П</a:t>
            </a:r>
            <a:r>
              <a:rPr lang="ru-RU" sz="1600" baseline="-25000" dirty="0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4250" y="4181311"/>
            <a:ext cx="32271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/>
              <a:t>Ложноязычковый</a:t>
            </a:r>
            <a:r>
              <a:rPr lang="ru-RU" sz="1600" dirty="0"/>
              <a:t> ↑(Ч</a:t>
            </a:r>
            <a:r>
              <a:rPr lang="ru-RU" sz="1600" baseline="-25000" dirty="0"/>
              <a:t>(5)</a:t>
            </a:r>
            <a:r>
              <a:rPr lang="ru-RU" sz="1600" dirty="0"/>
              <a:t> )В</a:t>
            </a:r>
            <a:r>
              <a:rPr lang="ru-RU" sz="1600" baseline="-25000" dirty="0"/>
              <a:t>(3)</a:t>
            </a:r>
            <a:r>
              <a:rPr lang="ru-RU" sz="1600" dirty="0"/>
              <a:t> Т</a:t>
            </a:r>
            <a:r>
              <a:rPr lang="ru-RU" sz="1600" baseline="-25000" dirty="0"/>
              <a:t>0</a:t>
            </a:r>
            <a:r>
              <a:rPr lang="ru-RU" sz="1600" dirty="0"/>
              <a:t> П</a:t>
            </a:r>
            <a:r>
              <a:rPr lang="ru-RU" sz="1600" baseline="-25000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7903" y="4514202"/>
            <a:ext cx="30158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Воронковидный ↑(Ч</a:t>
            </a:r>
            <a:r>
              <a:rPr lang="ru-RU" sz="1600" baseline="-25000" dirty="0"/>
              <a:t>(5)</a:t>
            </a:r>
            <a:r>
              <a:rPr lang="ru-RU" sz="1600" dirty="0"/>
              <a:t> )В</a:t>
            </a:r>
            <a:r>
              <a:rPr lang="ru-RU" sz="1600" baseline="-25000" dirty="0"/>
              <a:t>(5)</a:t>
            </a:r>
            <a:r>
              <a:rPr lang="ru-RU" sz="1600" dirty="0"/>
              <a:t> Т</a:t>
            </a:r>
            <a:r>
              <a:rPr lang="ru-RU" sz="1600" baseline="-25000" dirty="0"/>
              <a:t>0</a:t>
            </a:r>
            <a:r>
              <a:rPr lang="ru-RU" sz="1600" dirty="0"/>
              <a:t> П</a:t>
            </a:r>
            <a:r>
              <a:rPr lang="ru-RU" sz="1600" baseline="-25000" dirty="0"/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0965" y="3725926"/>
            <a:ext cx="2650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Двугубый ↑(Ч</a:t>
            </a:r>
            <a:r>
              <a:rPr lang="ru-RU" sz="1600" baseline="-25000" dirty="0"/>
              <a:t>(5)</a:t>
            </a:r>
            <a:r>
              <a:rPr lang="ru-RU" sz="1600" dirty="0"/>
              <a:t> )В</a:t>
            </a:r>
            <a:r>
              <a:rPr lang="ru-RU" sz="1600" baseline="-25000" dirty="0"/>
              <a:t>(3)+(2)</a:t>
            </a:r>
            <a:r>
              <a:rPr lang="ru-RU" sz="1600" dirty="0"/>
              <a:t> Т</a:t>
            </a:r>
            <a:r>
              <a:rPr lang="ru-RU" sz="1600" baseline="-25000" dirty="0"/>
              <a:t>0</a:t>
            </a:r>
            <a:r>
              <a:rPr lang="ru-RU" sz="1600" dirty="0"/>
              <a:t> П</a:t>
            </a:r>
            <a:r>
              <a:rPr lang="ru-RU" sz="1600" baseline="-25000" dirty="0"/>
              <a:t>1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79879" y="1552729"/>
            <a:ext cx="6728052" cy="25946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50377" y="466529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Helvetica" panose="020B0604020202020204" pitchFamily="34" charset="0"/>
              </a:rPr>
              <a:t>Цветок сложноцветных: 1 — трубчатый; 2 — язычковый; 3 — двугубый; 4 — </a:t>
            </a:r>
            <a:r>
              <a:rPr lang="ru-RU" dirty="0" err="1">
                <a:solidFill>
                  <a:srgbClr val="333333"/>
                </a:solidFill>
                <a:latin typeface="Helvetica" panose="020B0604020202020204" pitchFamily="34" charset="0"/>
              </a:rPr>
              <a:t>ложноязычковый</a:t>
            </a:r>
            <a:r>
              <a:rPr lang="ru-RU" dirty="0">
                <a:solidFill>
                  <a:srgbClr val="333333"/>
                </a:solidFill>
                <a:latin typeface="Helvetica" panose="020B0604020202020204" pitchFamily="34" charset="0"/>
              </a:rPr>
              <a:t>; 5 — воронковидный; 6 — диаграмма трубчатого цветка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3470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4281" y="6569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Семейство Сложноцветные</a:t>
            </a:r>
          </a:p>
        </p:txBody>
      </p:sp>
      <p:pic>
        <p:nvPicPr>
          <p:cNvPr id="13" name="Picture 6" descr="Картинки по запросу семянка с хохолко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2754" y="926783"/>
            <a:ext cx="5324931" cy="377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3509" y="5035708"/>
            <a:ext cx="33005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Число частей цветка кратно 5</a:t>
            </a:r>
          </a:p>
          <a:p>
            <a:r>
              <a:rPr lang="ru-RU" dirty="0"/>
              <a:t>Цветы </a:t>
            </a:r>
            <a:r>
              <a:rPr lang="ru-RU" dirty="0" smtClean="0"/>
              <a:t>актиноморфные и зигоморфные, собраны в соцветие корзинку</a:t>
            </a:r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75496" y="4828428"/>
            <a:ext cx="3048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Представители</a:t>
            </a:r>
            <a:r>
              <a:rPr lang="ru-RU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Одуванчик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Ромашка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Василек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Репейник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Подсолнечник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95002" y="5382425"/>
            <a:ext cx="17852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Плоды: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семянка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1579" y="1718173"/>
            <a:ext cx="5155594" cy="246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745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7888" y="1709740"/>
            <a:ext cx="7886700" cy="1521141"/>
          </a:xfrm>
        </p:spPr>
        <p:txBody>
          <a:bodyPr/>
          <a:lstStyle/>
          <a:p>
            <a:pPr algn="ctr"/>
            <a:r>
              <a:rPr lang="ru-RU" dirty="0" smtClean="0"/>
              <a:t>Класс Однодольные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5232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140" y="175941"/>
            <a:ext cx="7886700" cy="81053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Класс сфагновые мхи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b="9658"/>
          <a:stretch/>
        </p:blipFill>
        <p:spPr>
          <a:xfrm>
            <a:off x="326005" y="986472"/>
            <a:ext cx="4655297" cy="55993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6398" y="4063774"/>
            <a:ext cx="55299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Растут на болотах</a:t>
            </a:r>
          </a:p>
          <a:p>
            <a:endParaRPr lang="ru-RU" dirty="0"/>
          </a:p>
          <a:p>
            <a:r>
              <a:rPr lang="ru-RU" dirty="0" smtClean="0"/>
              <a:t>Приводят к образованию торфа и заболачиванию территории</a:t>
            </a:r>
          </a:p>
          <a:p>
            <a:endParaRPr lang="ru-RU" dirty="0"/>
          </a:p>
          <a:p>
            <a:r>
              <a:rPr lang="ru-RU" dirty="0" smtClean="0"/>
              <a:t>Имеют клетки, в которых накапливается вода (гиалиновые)</a:t>
            </a:r>
          </a:p>
          <a:p>
            <a:endParaRPr lang="ru-RU" dirty="0"/>
          </a:p>
          <a:p>
            <a:r>
              <a:rPr lang="ru-RU" dirty="0" smtClean="0"/>
              <a:t>У взрослых Сфагнумов отмирают ризоиды</a:t>
            </a:r>
            <a:endParaRPr lang="ru-RU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5042" y="1101070"/>
            <a:ext cx="5273883" cy="296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80479659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816" y="186342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Семейство Злаки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083" y="945383"/>
            <a:ext cx="2836445" cy="3556670"/>
          </a:xfrm>
        </p:spPr>
      </p:pic>
      <p:sp>
        <p:nvSpPr>
          <p:cNvPr id="5" name="Прямоугольник 4"/>
          <p:cNvSpPr/>
          <p:nvPr/>
        </p:nvSpPr>
        <p:spPr>
          <a:xfrm>
            <a:off x="537472" y="4975946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350" dirty="0"/>
              <a:t>Цветок злака: А — частично </a:t>
            </a:r>
            <a:r>
              <a:rPr lang="ru-RU" sz="1350" dirty="0" err="1"/>
              <a:t>отпрепарированный</a:t>
            </a:r>
            <a:r>
              <a:rPr lang="ru-RU" sz="1350" dirty="0"/>
              <a:t>; Б и В — продольная и поперечная диаграммы; Г — колосок; 1 — завязь, 2 — ось колоска, 3 — рыльце, 4 — </a:t>
            </a:r>
            <a:r>
              <a:rPr lang="ru-RU" sz="1350" dirty="0" err="1"/>
              <a:t>лодикулы</a:t>
            </a:r>
            <a:r>
              <a:rPr lang="ru-RU" sz="1350" dirty="0"/>
              <a:t>, 5 — тычиночная нить, 6 — пыльник, 7 — лемма, 8 — верхняя цветковая чешуя, 9 — бесплодные (колосковые) чешуи, нижняя и верхняя.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2028" y="1660659"/>
            <a:ext cx="3612482" cy="22879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4589" y="4332776"/>
            <a:ext cx="27740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Семейство злаки ↑О</a:t>
            </a:r>
            <a:r>
              <a:rPr lang="ru-RU" sz="1600" baseline="-25000" dirty="0"/>
              <a:t>2+(2)</a:t>
            </a:r>
            <a:r>
              <a:rPr lang="ru-RU" sz="1600" dirty="0"/>
              <a:t> Т</a:t>
            </a:r>
            <a:r>
              <a:rPr lang="ru-RU" sz="1600" baseline="-25000" dirty="0"/>
              <a:t>3</a:t>
            </a:r>
            <a:r>
              <a:rPr lang="ru-RU" sz="1600" dirty="0"/>
              <a:t> П</a:t>
            </a:r>
            <a:r>
              <a:rPr lang="ru-RU" sz="1600" baseline="-25000" dirty="0"/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33432" y="945383"/>
            <a:ext cx="397981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Число частей цветка кратно 3</a:t>
            </a:r>
          </a:p>
          <a:p>
            <a:r>
              <a:rPr lang="ru-RU" dirty="0" smtClean="0"/>
              <a:t>Цветы зигоморфные</a:t>
            </a:r>
          </a:p>
          <a:p>
            <a:endParaRPr lang="ru-RU" dirty="0"/>
          </a:p>
          <a:p>
            <a:pPr algn="ctr"/>
            <a:r>
              <a:rPr lang="ru-RU" dirty="0" smtClean="0"/>
              <a:t>Плоды: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Зерновка</a:t>
            </a:r>
          </a:p>
          <a:p>
            <a:endParaRPr lang="ru-RU" dirty="0" smtClean="0"/>
          </a:p>
          <a:p>
            <a:pPr algn="ctr"/>
            <a:r>
              <a:rPr lang="ru-RU" dirty="0" smtClean="0"/>
              <a:t>Представители: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Пшеница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Бамбук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Рожь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Рис</a:t>
            </a:r>
            <a:endParaRPr lang="ru-RU" dirty="0"/>
          </a:p>
        </p:txBody>
      </p:sp>
      <p:pic>
        <p:nvPicPr>
          <p:cNvPr id="11" name="Picture 2" descr="Картинки по запросу плод зернов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6143" y="4262932"/>
            <a:ext cx="5385645" cy="235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9203344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Семейство Лилейные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65459" y="442557"/>
            <a:ext cx="2081947" cy="2226890"/>
          </a:xfrm>
        </p:spPr>
      </p:pic>
      <p:sp>
        <p:nvSpPr>
          <p:cNvPr id="5" name="TextBox 4"/>
          <p:cNvSpPr txBox="1"/>
          <p:nvPr/>
        </p:nvSpPr>
        <p:spPr>
          <a:xfrm>
            <a:off x="285057" y="2966559"/>
            <a:ext cx="32371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Семейство Лилейные ↑О</a:t>
            </a:r>
            <a:r>
              <a:rPr lang="ru-RU" sz="1600" baseline="-25000" dirty="0"/>
              <a:t>3+3</a:t>
            </a:r>
            <a:r>
              <a:rPr lang="ru-RU" sz="1600" dirty="0"/>
              <a:t> Т</a:t>
            </a:r>
            <a:r>
              <a:rPr lang="ru-RU" sz="1600" baseline="-25000" dirty="0"/>
              <a:t>3+3</a:t>
            </a:r>
            <a:r>
              <a:rPr lang="ru-RU" sz="1600" dirty="0"/>
              <a:t> П</a:t>
            </a:r>
            <a:r>
              <a:rPr lang="ru-RU" sz="1600" baseline="-25000" dirty="0"/>
              <a:t>1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4966" y="1641973"/>
            <a:ext cx="2086889" cy="2773274"/>
          </a:xfrm>
          <a:prstGeom prst="rect">
            <a:avLst/>
          </a:prstGeom>
        </p:spPr>
      </p:pic>
      <p:pic>
        <p:nvPicPr>
          <p:cNvPr id="11" name="Picture 2" descr="Картинки по запросу строение луковиц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7039" y="4641669"/>
            <a:ext cx="2884944" cy="214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Картинки по запросу лук цвето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89" y="3666569"/>
            <a:ext cx="3668863" cy="275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203869" y="1617072"/>
            <a:ext cx="39798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Число частей цветка кратно 3</a:t>
            </a:r>
          </a:p>
          <a:p>
            <a:r>
              <a:rPr lang="ru-RU" dirty="0" smtClean="0"/>
              <a:t>Цветы актиноморфные</a:t>
            </a:r>
          </a:p>
          <a:p>
            <a:endParaRPr lang="ru-RU" dirty="0"/>
          </a:p>
          <a:p>
            <a:pPr algn="ctr"/>
            <a:r>
              <a:rPr lang="ru-RU" dirty="0" smtClean="0"/>
              <a:t>Плоды: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коробочка</a:t>
            </a:r>
          </a:p>
          <a:p>
            <a:endParaRPr lang="ru-RU" dirty="0" smtClean="0"/>
          </a:p>
          <a:p>
            <a:pPr algn="ctr"/>
            <a:r>
              <a:rPr lang="ru-RU" dirty="0" smtClean="0"/>
              <a:t>Представители: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Лилия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Тюльпан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Лук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Чеснок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algn="ctr"/>
            <a:r>
              <a:rPr lang="ru-RU" dirty="0" smtClean="0"/>
              <a:t>Видоизменения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Луковица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45457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2220" y="1466302"/>
            <a:ext cx="4078969" cy="38911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0022" y="1666"/>
            <a:ext cx="7933509" cy="928686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Отдел Печеночные мхи. Маршанция</a:t>
            </a:r>
          </a:p>
        </p:txBody>
      </p:sp>
      <p:sp>
        <p:nvSpPr>
          <p:cNvPr id="99330" name="AutoShape 2" descr="ÐÐ°ÑÑÐ¸Ð½ÐºÐ¸ Ð¿Ð¾ Ð·Ð°Ð¿ÑÐ¾ÑÑ marchantia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4551" y="4059397"/>
            <a:ext cx="3461526" cy="2596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9335" name="Picture 7" descr="ÐÐ°ÑÑÐ¸Ð½ÐºÐ¸ Ð¿Ð¾ Ð·Ð°Ð¿ÑÐ¾ÑÑ marchantia"/>
          <p:cNvPicPr>
            <a:picLocks noChangeAspect="1" noChangeArrowheads="1"/>
          </p:cNvPicPr>
          <p:nvPr/>
        </p:nvPicPr>
        <p:blipFill>
          <a:blip r:embed="rId4" cstate="print"/>
          <a:srcRect r="19228"/>
          <a:stretch>
            <a:fillRect/>
          </a:stretch>
        </p:blipFill>
        <p:spPr bwMode="auto">
          <a:xfrm>
            <a:off x="1110807" y="823036"/>
            <a:ext cx="3345270" cy="310621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503920" y="1904232"/>
            <a:ext cx="387531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жизненном цикле преобладает гаметофит.</a:t>
            </a:r>
          </a:p>
          <a:p>
            <a:endParaRPr lang="ru-RU" dirty="0"/>
          </a:p>
          <a:p>
            <a:r>
              <a:rPr lang="ru-RU" dirty="0" smtClean="0"/>
              <a:t>Представители — </a:t>
            </a:r>
            <a:r>
              <a:rPr lang="ru-RU" dirty="0"/>
              <a:t>многолетние растения, имеющие вид зелёного лопастного листка (слоевища), стелющегося по поверхности земли. На верхней, иногда ромбически-испещрённой поверхности, находятся чашечки с выводковыми почками.</a:t>
            </a:r>
          </a:p>
        </p:txBody>
      </p:sp>
    </p:spTree>
    <p:extLst>
      <p:ext uri="{BB962C8B-B14F-4D97-AF65-F5344CB8AC3E}">
        <p14:creationId xmlns:p14="http://schemas.microsoft.com/office/powerpoint/2010/main" xmlns="" val="6777352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4711</TotalTime>
  <Words>2658</Words>
  <Application>Microsoft Office PowerPoint</Application>
  <PresentationFormat>Произвольный</PresentationFormat>
  <Paragraphs>457</Paragraphs>
  <Slides>81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81</vt:i4>
      </vt:variant>
    </vt:vector>
  </HeadingPairs>
  <TitlesOfParts>
    <vt:vector size="83" baseType="lpstr">
      <vt:lpstr>Тема Office</vt:lpstr>
      <vt:lpstr>Image</vt:lpstr>
      <vt:lpstr>Жизненные циклы высших растений</vt:lpstr>
      <vt:lpstr>Жизненный цикл гапло-диплобионтный со спорической редукцией</vt:lpstr>
      <vt:lpstr>ЖЦ отдела Моховидные (на примере Кукушкина льна)</vt:lpstr>
      <vt:lpstr>Класс листостебельные мхи. Кукушин лен</vt:lpstr>
      <vt:lpstr>Строение таллома Кукушкина льна</vt:lpstr>
      <vt:lpstr>Антеридии и архегонии</vt:lpstr>
      <vt:lpstr>Строение спорофита</vt:lpstr>
      <vt:lpstr>Класс сфагновые мхи</vt:lpstr>
      <vt:lpstr>Отдел Печеночные мхи. Маршанция</vt:lpstr>
      <vt:lpstr>Строение таллома маршанции</vt:lpstr>
      <vt:lpstr>Слайд 11</vt:lpstr>
      <vt:lpstr>Антеридии и архегонии</vt:lpstr>
      <vt:lpstr>Спорофит маршанции</vt:lpstr>
      <vt:lpstr>Риниофиты – первые сосудистые растения</vt:lpstr>
      <vt:lpstr>Отдел Папоротниковидные</vt:lpstr>
      <vt:lpstr>Жизненный цикл папоротника</vt:lpstr>
      <vt:lpstr>Сорусы папоротников</vt:lpstr>
      <vt:lpstr>Заросток (гаметофит) папоротника</vt:lpstr>
      <vt:lpstr>Сальвиния – водный папоротник</vt:lpstr>
      <vt:lpstr>Сальвиния –разноспоровый папоротник</vt:lpstr>
      <vt:lpstr>Подотдел Хвощевидные</vt:lpstr>
      <vt:lpstr>Спорангии хвоща</vt:lpstr>
      <vt:lpstr>Отдел Плауновидные</vt:lpstr>
      <vt:lpstr>Спорангии равноспоровых плаунов</vt:lpstr>
      <vt:lpstr>Селягинелла – разноспоровый плаун</vt:lpstr>
      <vt:lpstr>Преимущества семени</vt:lpstr>
      <vt:lpstr>Отдел Голосеменные</vt:lpstr>
      <vt:lpstr>Жизненный цикл голосеменных (на примере Сосны)</vt:lpstr>
      <vt:lpstr>Мужские и женские шишки Голосеменных</vt:lpstr>
      <vt:lpstr>Строение микроспорангия и пыльцы</vt:lpstr>
      <vt:lpstr>Строение семязачатков</vt:lpstr>
      <vt:lpstr>Строение семени голосеменных</vt:lpstr>
      <vt:lpstr>Класс Гинкговые. Гинкго билоба.</vt:lpstr>
      <vt:lpstr>Жизненный цикл Гинкго билоба</vt:lpstr>
      <vt:lpstr>Класс Саговниковые (Цикадовые)</vt:lpstr>
      <vt:lpstr>Класс Гнетовидные</vt:lpstr>
      <vt:lpstr>Отдел Покрытосеменные (Цветковые) Растения</vt:lpstr>
      <vt:lpstr>Жизненный цикл покрытосеменных</vt:lpstr>
      <vt:lpstr>Слайд 39</vt:lpstr>
      <vt:lpstr>Андроцей – совокупность тычинок. Строение пыльника и пыльцы</vt:lpstr>
      <vt:lpstr>Эволюция пыльника</vt:lpstr>
      <vt:lpstr>Строение пестика и семязачатка</vt:lpstr>
      <vt:lpstr>Гинецей – совокупность пестиков</vt:lpstr>
      <vt:lpstr>Двойное оплодотворение</vt:lpstr>
      <vt:lpstr>Развитие семени и плода</vt:lpstr>
      <vt:lpstr>Апокарпные плоды</vt:lpstr>
      <vt:lpstr>Листовка и многолистовка</vt:lpstr>
      <vt:lpstr>Боб</vt:lpstr>
      <vt:lpstr>Орешек и многоорешек</vt:lpstr>
      <vt:lpstr>Цинародий</vt:lpstr>
      <vt:lpstr>Костянка и многокостянка</vt:lpstr>
      <vt:lpstr>Ценокарпные плоды</vt:lpstr>
      <vt:lpstr>Коробочка</vt:lpstr>
      <vt:lpstr>Стручок или стручочек</vt:lpstr>
      <vt:lpstr>Ягода</vt:lpstr>
      <vt:lpstr>Яблоко</vt:lpstr>
      <vt:lpstr>Гесперидий/померанец</vt:lpstr>
      <vt:lpstr>Тыквина</vt:lpstr>
      <vt:lpstr>Пиренарий</vt:lpstr>
      <vt:lpstr>Слайд 60</vt:lpstr>
      <vt:lpstr>Орех</vt:lpstr>
      <vt:lpstr>Семянка</vt:lpstr>
      <vt:lpstr>Зерновка</vt:lpstr>
      <vt:lpstr>Соплодия</vt:lpstr>
      <vt:lpstr>Классы и семейства покрытосеменных растений</vt:lpstr>
      <vt:lpstr>Семя двудольных и однодольных</vt:lpstr>
      <vt:lpstr>Корневая система двудольных и однодольных</vt:lpstr>
      <vt:lpstr>Жилкование листьев двудольных и однодольных</vt:lpstr>
      <vt:lpstr>Исключения по жилкованию листьев</vt:lpstr>
      <vt:lpstr>Цветы двудольных и однодольных</vt:lpstr>
      <vt:lpstr>Стебли двудольных и однодольных</vt:lpstr>
      <vt:lpstr>Класс Двудольные </vt:lpstr>
      <vt:lpstr>Порядок Розоцветные</vt:lpstr>
      <vt:lpstr>Семейство Крестоцветные (Капустные)</vt:lpstr>
      <vt:lpstr>Семейство Бобовые (Мотыльковые)</vt:lpstr>
      <vt:lpstr>Семейство Пасленовые</vt:lpstr>
      <vt:lpstr>Семейство Сложноцветные</vt:lpstr>
      <vt:lpstr>Семейство Сложноцветные</vt:lpstr>
      <vt:lpstr>Класс Однодольные</vt:lpstr>
      <vt:lpstr>Семейство Злаки</vt:lpstr>
      <vt:lpstr>Семейство Лилейные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Хромосомные наборы</dc:title>
  <dc:creator>Анна Зыбина</dc:creator>
  <cp:lastModifiedBy>Пользователь Windows</cp:lastModifiedBy>
  <cp:revision>167</cp:revision>
  <dcterms:created xsi:type="dcterms:W3CDTF">2017-04-02T15:59:45Z</dcterms:created>
  <dcterms:modified xsi:type="dcterms:W3CDTF">2020-06-15T18:08:20Z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5908850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